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70" r:id="rId5"/>
    <p:sldId id="271" r:id="rId6"/>
    <p:sldId id="260" r:id="rId7"/>
    <p:sldId id="278" r:id="rId8"/>
    <p:sldId id="273" r:id="rId9"/>
    <p:sldId id="277" r:id="rId10"/>
    <p:sldId id="275" r:id="rId11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005" autoAdjust="0"/>
  </p:normalViewPr>
  <p:slideViewPr>
    <p:cSldViewPr>
      <p:cViewPr>
        <p:scale>
          <a:sx n="117" d="100"/>
          <a:sy n="117" d="100"/>
        </p:scale>
        <p:origin x="-282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E52-3CA4-4E1E-B676-0707F170CB8F}" type="datetimeFigureOut">
              <a:rPr lang="ko-KR" altLang="en-US" smtClean="0"/>
              <a:t>2015-10-07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0C4D-198F-4767-B636-81C30B471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410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E52-3CA4-4E1E-B676-0707F170CB8F}" type="datetimeFigureOut">
              <a:rPr lang="ko-KR" altLang="en-US" smtClean="0"/>
              <a:t>2015-10-07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0C4D-198F-4767-B636-81C30B471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649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E52-3CA4-4E1E-B676-0707F170CB8F}" type="datetimeFigureOut">
              <a:rPr lang="ko-KR" altLang="en-US" smtClean="0"/>
              <a:t>2015-10-07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0C4D-198F-4767-B636-81C30B471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416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E52-3CA4-4E1E-B676-0707F170CB8F}" type="datetimeFigureOut">
              <a:rPr lang="ko-KR" altLang="en-US" smtClean="0"/>
              <a:t>2015-10-07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0C4D-198F-4767-B636-81C30B471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84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E52-3CA4-4E1E-B676-0707F170CB8F}" type="datetimeFigureOut">
              <a:rPr lang="ko-KR" altLang="en-US" smtClean="0"/>
              <a:t>2015-10-07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0C4D-198F-4767-B636-81C30B471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15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E52-3CA4-4E1E-B676-0707F170CB8F}" type="datetimeFigureOut">
              <a:rPr lang="ko-KR" altLang="en-US" smtClean="0"/>
              <a:t>2015-10-07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0C4D-198F-4767-B636-81C30B471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937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E52-3CA4-4E1E-B676-0707F170CB8F}" type="datetimeFigureOut">
              <a:rPr lang="ko-KR" altLang="en-US" smtClean="0"/>
              <a:t>2015-10-07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0C4D-198F-4767-B636-81C30B471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384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E52-3CA4-4E1E-B676-0707F170CB8F}" type="datetimeFigureOut">
              <a:rPr lang="ko-KR" altLang="en-US" smtClean="0"/>
              <a:t>2015-10-07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0C4D-198F-4767-B636-81C30B471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705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E52-3CA4-4E1E-B676-0707F170CB8F}" type="datetimeFigureOut">
              <a:rPr lang="ko-KR" altLang="en-US" smtClean="0"/>
              <a:t>2015-10-07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0C4D-198F-4767-B636-81C30B471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667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E52-3CA4-4E1E-B676-0707F170CB8F}" type="datetimeFigureOut">
              <a:rPr lang="ko-KR" altLang="en-US" smtClean="0"/>
              <a:t>2015-10-07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0C4D-198F-4767-B636-81C30B471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875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E52-3CA4-4E1E-B676-0707F170CB8F}" type="datetimeFigureOut">
              <a:rPr lang="ko-KR" altLang="en-US" smtClean="0"/>
              <a:t>2015-10-07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0C4D-198F-4767-B636-81C30B471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37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2E52-3CA4-4E1E-B676-0707F170CB8F}" type="datetimeFigureOut">
              <a:rPr lang="ko-KR" altLang="en-US" smtClean="0"/>
              <a:t>2015-10-07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30C4D-198F-4767-B636-81C30B471326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 userDrawn="1"/>
        </p:nvGrpSpPr>
        <p:grpSpPr>
          <a:xfrm>
            <a:off x="334098" y="909603"/>
            <a:ext cx="8548830" cy="5726748"/>
            <a:chOff x="334098" y="909603"/>
            <a:chExt cx="8548830" cy="5726748"/>
          </a:xfrm>
        </p:grpSpPr>
        <p:pic>
          <p:nvPicPr>
            <p:cNvPr id="8" name="그림 7" descr="세계지도_001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3147993" y="909603"/>
              <a:ext cx="5734935" cy="2915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그림 8" descr="세계지도_001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334098" y="3721104"/>
              <a:ext cx="5734935" cy="291524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6643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34" Type="http://schemas.openxmlformats.org/officeDocument/2006/relationships/image" Target="../media/image58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2" Type="http://schemas.openxmlformats.org/officeDocument/2006/relationships/image" Target="../media/image3.gif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60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55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334098" y="909603"/>
            <a:ext cx="8548830" cy="5726748"/>
            <a:chOff x="334098" y="909603"/>
            <a:chExt cx="8548830" cy="5726748"/>
          </a:xfrm>
        </p:grpSpPr>
        <p:pic>
          <p:nvPicPr>
            <p:cNvPr id="12" name="그림 11" descr="세계지도_00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147993" y="909603"/>
              <a:ext cx="5734935" cy="2915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그림 12" descr="세계지도_00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34098" y="3721104"/>
              <a:ext cx="5734935" cy="291524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Picture 4" descr="C:\Users\editphoto\Desktop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302" y="2545465"/>
            <a:ext cx="4156947" cy="39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ser\Desktop\회사직인\신호이앤티(국문,blue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1" y="216345"/>
            <a:ext cx="1728192" cy="3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89061" y="551666"/>
            <a:ext cx="8603419" cy="6117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89061" y="551666"/>
            <a:ext cx="172819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277414" y="764704"/>
            <a:ext cx="4339650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7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rPr>
              <a:t>회사소개서</a:t>
            </a:r>
            <a:endParaRPr lang="ko-KR" altLang="en-US" sz="60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31" y="5733256"/>
            <a:ext cx="3294936" cy="639316"/>
          </a:xfrm>
          <a:prstGeom prst="rect">
            <a:avLst/>
          </a:prstGeom>
        </p:spPr>
      </p:pic>
      <p:pic>
        <p:nvPicPr>
          <p:cNvPr id="10" name="Picture 10" descr="8"/>
          <p:cNvPicPr>
            <a:picLocks noChangeAspect="1" noChangeArrowheads="1"/>
          </p:cNvPicPr>
          <p:nvPr/>
        </p:nvPicPr>
        <p:blipFill>
          <a:blip r:embed="rId5" cstate="print">
            <a:lum contrast="-100000"/>
          </a:blip>
          <a:srcRect/>
          <a:stretch>
            <a:fillRect/>
          </a:stretch>
        </p:blipFill>
        <p:spPr bwMode="auto">
          <a:xfrm>
            <a:off x="5644455" y="3359125"/>
            <a:ext cx="32480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1551284" y="1998199"/>
            <a:ext cx="60789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All ABOUT SOUND &amp; VIBRATION</a:t>
            </a:r>
            <a:endParaRPr lang="en-US" altLang="ko-KR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회사직인\신호이앤티(국문,blue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1" y="216345"/>
            <a:ext cx="1728192" cy="3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89061" y="551666"/>
            <a:ext cx="8603419" cy="6117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89061" y="551666"/>
            <a:ext cx="172819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6084888" y="693738"/>
            <a:ext cx="2590800" cy="27699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“The best of partner for You”</a:t>
            </a:r>
            <a:endParaRPr lang="ko-KR" altLang="en-US" sz="1200" b="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43" name="그룹 53"/>
          <p:cNvGrpSpPr>
            <a:grpSpLocks/>
          </p:cNvGrpSpPr>
          <p:nvPr/>
        </p:nvGrpSpPr>
        <p:grpSpPr bwMode="auto">
          <a:xfrm>
            <a:off x="6732240" y="4221324"/>
            <a:ext cx="1920875" cy="400050"/>
            <a:chOff x="1015182" y="3068960"/>
            <a:chExt cx="2376264" cy="495428"/>
          </a:xfrm>
          <a:solidFill>
            <a:schemeClr val="bg1">
              <a:lumMod val="85000"/>
            </a:schemeClr>
          </a:solidFill>
        </p:grpSpPr>
        <p:sp>
          <p:nvSpPr>
            <p:cNvPr id="44" name="타원 43"/>
            <p:cNvSpPr/>
            <p:nvPr/>
          </p:nvSpPr>
          <p:spPr>
            <a:xfrm>
              <a:off x="2894591" y="3068960"/>
              <a:ext cx="496855" cy="49542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lIns="36000" tIns="36000" rIns="36000" bIns="5400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b="1" kern="0" spc="-50" dirty="0">
                <a:solidFill>
                  <a:sysClr val="window" lastClr="FFFFFF"/>
                </a:solidFill>
                <a:latin typeface="Kozuka Gothic Pro M" pitchFamily="34" charset="-128"/>
                <a:ea typeface="맑은 고딕" pitchFamily="50" charset="-127"/>
              </a:endParaRPr>
            </a:p>
          </p:txBody>
        </p:sp>
        <p:sp>
          <p:nvSpPr>
            <p:cNvPr id="45" name="타원 44"/>
            <p:cNvSpPr/>
            <p:nvPr/>
          </p:nvSpPr>
          <p:spPr>
            <a:xfrm>
              <a:off x="1641652" y="3068960"/>
              <a:ext cx="496855" cy="49542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lIns="36000" tIns="36000" rIns="36000" bIns="5400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b="1" kern="0" spc="-50" dirty="0">
                <a:solidFill>
                  <a:sysClr val="window" lastClr="FFFFFF"/>
                </a:solidFill>
                <a:latin typeface="Kozuka Gothic Pro M" pitchFamily="34" charset="-128"/>
                <a:ea typeface="맑은 고딕" pitchFamily="50" charset="-127"/>
              </a:endParaRPr>
            </a:p>
          </p:txBody>
        </p:sp>
        <p:sp>
          <p:nvSpPr>
            <p:cNvPr id="46" name="타원 45"/>
            <p:cNvSpPr/>
            <p:nvPr/>
          </p:nvSpPr>
          <p:spPr>
            <a:xfrm>
              <a:off x="1015182" y="3068960"/>
              <a:ext cx="496856" cy="49542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lIns="36000" tIns="36000" rIns="36000" bIns="5400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b="1" kern="0" spc="-50" dirty="0">
                <a:solidFill>
                  <a:sysClr val="window" lastClr="FFFFFF"/>
                </a:solidFill>
                <a:latin typeface="Kozuka Gothic Pro M" pitchFamily="34" charset="-128"/>
                <a:ea typeface="맑은 고딕" pitchFamily="50" charset="-127"/>
              </a:endParaRPr>
            </a:p>
          </p:txBody>
        </p:sp>
      </p:grpSp>
      <p:sp>
        <p:nvSpPr>
          <p:cNvPr id="47" name="타원 46"/>
          <p:cNvSpPr/>
          <p:nvPr/>
        </p:nvSpPr>
        <p:spPr>
          <a:xfrm>
            <a:off x="6732240" y="4726149"/>
            <a:ext cx="401638" cy="40322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36000" tIns="72000" rIns="3600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kern="0" spc="-5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G</a:t>
            </a:r>
            <a:endParaRPr kumimoji="0" lang="ko-KR" altLang="en-US" sz="2000" kern="0" spc="-50" dirty="0">
              <a:gradFill>
                <a:gsLst>
                  <a:gs pos="0">
                    <a:schemeClr val="bg1"/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27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7745065" y="4726149"/>
            <a:ext cx="400050" cy="4032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36000" tIns="36000" rIns="36000" bIns="5400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1" kern="0" spc="-50" dirty="0">
              <a:solidFill>
                <a:sysClr val="window" lastClr="FFFFFF"/>
              </a:solidFill>
              <a:latin typeface="Kozuka Gothic Pro M" pitchFamily="34" charset="-128"/>
              <a:ea typeface="맑은 고딕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8251478" y="5232561"/>
            <a:ext cx="401637" cy="40163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36000" tIns="36000" rIns="36000" bIns="5400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1" kern="0" spc="-50" dirty="0">
              <a:solidFill>
                <a:sysClr val="window" lastClr="FFFFFF"/>
              </a:solidFill>
              <a:latin typeface="Kozuka Gothic Pro M" pitchFamily="34" charset="-128"/>
              <a:ea typeface="맑은 고딕" pitchFamily="50" charset="-127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8251478" y="5738974"/>
            <a:ext cx="401637" cy="40005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36000" tIns="36000" rIns="36000" bIns="5400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1" kern="0" spc="-50" dirty="0">
              <a:solidFill>
                <a:sysClr val="window" lastClr="FFFFFF"/>
              </a:solidFill>
              <a:latin typeface="Kozuka Gothic Pro M" pitchFamily="34" charset="-128"/>
              <a:ea typeface="맑은 고딕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7238653" y="5738974"/>
            <a:ext cx="401637" cy="40005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36000" tIns="36000" rIns="36000" bIns="5400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1" kern="0" spc="-50" dirty="0">
              <a:solidFill>
                <a:sysClr val="window" lastClr="FFFFFF"/>
              </a:solidFill>
              <a:latin typeface="Kozuka Gothic Pro M" pitchFamily="34" charset="-128"/>
              <a:ea typeface="맑은 고딕" pitchFamily="50" charset="-127"/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6732240" y="5738974"/>
            <a:ext cx="401638" cy="40005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36000" tIns="36000" rIns="36000" bIns="5400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1" kern="0" spc="-50" dirty="0">
              <a:solidFill>
                <a:sysClr val="window" lastClr="FFFFFF"/>
              </a:solidFill>
              <a:latin typeface="Kozuka Gothic Pro M" pitchFamily="34" charset="-128"/>
              <a:ea typeface="맑은 고딕" pitchFamily="50" charset="-127"/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7745065" y="6246974"/>
            <a:ext cx="401638" cy="40005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36000" tIns="36000" rIns="36000" bIns="5400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1" kern="0" spc="-50" dirty="0">
              <a:solidFill>
                <a:sysClr val="window" lastClr="FFFFFF"/>
              </a:solidFill>
              <a:latin typeface="Kozuka Gothic Pro M" pitchFamily="34" charset="-128"/>
              <a:ea typeface="맑은 고딕" pitchFamily="50" charset="-127"/>
            </a:endParaRPr>
          </a:p>
        </p:txBody>
      </p:sp>
      <p:sp>
        <p:nvSpPr>
          <p:cNvPr id="54" name="타원 53"/>
          <p:cNvSpPr/>
          <p:nvPr/>
        </p:nvSpPr>
        <p:spPr>
          <a:xfrm>
            <a:off x="7238653" y="4726149"/>
            <a:ext cx="401638" cy="40322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36000" tIns="72000" rIns="3600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kern="0" spc="-50" dirty="0" smtClean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Arial" pitchFamily="34" charset="0"/>
                <a:ea typeface="Kozuka Gothic Pro M" pitchFamily="34" charset="-128"/>
                <a:cs typeface="Arial" pitchFamily="34" charset="0"/>
              </a:rPr>
              <a:t>L</a:t>
            </a:r>
            <a:endParaRPr kumimoji="0" lang="ko-KR" altLang="en-US" sz="2000" kern="0" spc="-50" dirty="0">
              <a:gradFill>
                <a:gsLst>
                  <a:gs pos="0">
                    <a:schemeClr val="bg1"/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27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8251477" y="4726149"/>
            <a:ext cx="401638" cy="40322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36000" tIns="72000" rIns="3600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kern="0" spc="-50" dirty="0" smtClean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O</a:t>
            </a:r>
            <a:endParaRPr kumimoji="0" lang="ko-KR" altLang="en-US" sz="2000" kern="0" spc="-50" dirty="0">
              <a:gradFill>
                <a:gsLst>
                  <a:gs pos="0">
                    <a:schemeClr val="bg1"/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27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56" name="그룹 33"/>
          <p:cNvGrpSpPr>
            <a:grpSpLocks/>
          </p:cNvGrpSpPr>
          <p:nvPr/>
        </p:nvGrpSpPr>
        <p:grpSpPr bwMode="auto">
          <a:xfrm>
            <a:off x="6732240" y="5232561"/>
            <a:ext cx="908050" cy="403225"/>
            <a:chOff x="702171" y="1772816"/>
            <a:chExt cx="908051" cy="403225"/>
          </a:xfrm>
          <a:solidFill>
            <a:schemeClr val="accent1"/>
          </a:solidFill>
        </p:grpSpPr>
        <p:sp>
          <p:nvSpPr>
            <p:cNvPr id="57" name="타원 56"/>
            <p:cNvSpPr/>
            <p:nvPr/>
          </p:nvSpPr>
          <p:spPr>
            <a:xfrm>
              <a:off x="702171" y="1772816"/>
              <a:ext cx="401638" cy="403225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lIns="36000" tIns="72000" rIns="36000" bIns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kern="0" spc="-50" dirty="0">
                  <a:gradFill>
                    <a:gsLst>
                      <a:gs pos="0">
                        <a:schemeClr val="bg1"/>
                      </a:gs>
                      <a:gs pos="50000">
                        <a:schemeClr val="bg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atin typeface="Arial" pitchFamily="34" charset="0"/>
                  <a:ea typeface="Kozuka Gothic Pro M" pitchFamily="34" charset="-128"/>
                  <a:cs typeface="Arial" pitchFamily="34" charset="0"/>
                </a:rPr>
                <a:t>B</a:t>
              </a:r>
              <a:endParaRPr kumimoji="0" lang="ko-KR" altLang="en-US" sz="2000" kern="0" spc="-5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58" name="타원 57"/>
            <p:cNvSpPr/>
            <p:nvPr/>
          </p:nvSpPr>
          <p:spPr>
            <a:xfrm>
              <a:off x="1208584" y="1772816"/>
              <a:ext cx="401638" cy="403225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lIns="36000" tIns="72000" rIns="36000" bIns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kern="0" spc="-50" dirty="0">
                  <a:gradFill>
                    <a:gsLst>
                      <a:gs pos="0">
                        <a:schemeClr val="bg1"/>
                      </a:gs>
                      <a:gs pos="50000">
                        <a:schemeClr val="bg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atin typeface="Arial" pitchFamily="34" charset="0"/>
                  <a:ea typeface="Kozuka Gothic Pro M" pitchFamily="34" charset="-128"/>
                  <a:cs typeface="Arial" pitchFamily="34" charset="0"/>
                </a:rPr>
                <a:t>A</a:t>
              </a:r>
              <a:endParaRPr kumimoji="0" lang="ko-KR" altLang="en-US" sz="2000" kern="0" spc="-5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59" name="타원 58"/>
          <p:cNvSpPr/>
          <p:nvPr/>
        </p:nvSpPr>
        <p:spPr>
          <a:xfrm>
            <a:off x="7745065" y="5232561"/>
            <a:ext cx="401638" cy="40322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36000" tIns="72000" rIns="3600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kern="0" spc="-5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Arial" pitchFamily="34" charset="0"/>
                <a:ea typeface="Kozuka Gothic Pro M" pitchFamily="34" charset="-128"/>
                <a:cs typeface="Arial" pitchFamily="34" charset="0"/>
              </a:rPr>
              <a:t>L</a:t>
            </a:r>
            <a:endParaRPr kumimoji="0" lang="ko-KR" altLang="en-US" sz="2000" kern="0" spc="-50" dirty="0">
              <a:gradFill>
                <a:gsLst>
                  <a:gs pos="0">
                    <a:schemeClr val="bg1"/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27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0" name="타원 59"/>
          <p:cNvSpPr/>
          <p:nvPr/>
        </p:nvSpPr>
        <p:spPr>
          <a:xfrm>
            <a:off x="7745065" y="5735799"/>
            <a:ext cx="401638" cy="40322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36000" tIns="72000" rIns="3600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kern="0" spc="-50" dirty="0">
              <a:gradFill>
                <a:gsLst>
                  <a:gs pos="0">
                    <a:schemeClr val="bg1"/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27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050" name="Picture 2" descr="Monitoring Solutions &amp; Applic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602" y="2492896"/>
            <a:ext cx="2095500" cy="125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3602102" y="5316897"/>
            <a:ext cx="2230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/>
              <a:t>Thank You</a:t>
            </a:r>
            <a:endParaRPr lang="ko-KR" altLang="en-US" sz="3200" b="1" dirty="0"/>
          </a:p>
        </p:txBody>
      </p:sp>
      <p:sp>
        <p:nvSpPr>
          <p:cNvPr id="64" name="직사각형 63"/>
          <p:cNvSpPr/>
          <p:nvPr/>
        </p:nvSpPr>
        <p:spPr>
          <a:xfrm>
            <a:off x="1551284" y="1938974"/>
            <a:ext cx="60789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All ABOUT SOUND &amp; VIBRATION</a:t>
            </a:r>
            <a:endParaRPr lang="en-US" altLang="ko-KR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그림 2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0" t="38621" r="3034" b="20676"/>
          <a:stretch/>
        </p:blipFill>
        <p:spPr bwMode="auto">
          <a:xfrm>
            <a:off x="3978877" y="3952728"/>
            <a:ext cx="1354584" cy="109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2494574"/>
            <a:ext cx="2096710" cy="1270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209" y="2502738"/>
            <a:ext cx="2135920" cy="1270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24" y="2495685"/>
            <a:ext cx="2184561" cy="1288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3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그룹 36"/>
          <p:cNvGrpSpPr/>
          <p:nvPr/>
        </p:nvGrpSpPr>
        <p:grpSpPr>
          <a:xfrm>
            <a:off x="334098" y="909603"/>
            <a:ext cx="8548830" cy="5726748"/>
            <a:chOff x="334098" y="909603"/>
            <a:chExt cx="8548830" cy="5726748"/>
          </a:xfrm>
        </p:grpSpPr>
        <p:pic>
          <p:nvPicPr>
            <p:cNvPr id="38" name="그림 37" descr="세계지도_00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147993" y="909603"/>
              <a:ext cx="5734935" cy="2915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그림 38" descr="세계지도_00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34098" y="3721104"/>
              <a:ext cx="5734935" cy="29152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모서리가 둥근 직사각형 26"/>
          <p:cNvSpPr>
            <a:spLocks/>
          </p:cNvSpPr>
          <p:nvPr/>
        </p:nvSpPr>
        <p:spPr>
          <a:xfrm>
            <a:off x="4672829" y="4581128"/>
            <a:ext cx="4117474" cy="1944216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모서리가 둥근 직사각형 25"/>
          <p:cNvSpPr>
            <a:spLocks/>
          </p:cNvSpPr>
          <p:nvPr/>
        </p:nvSpPr>
        <p:spPr>
          <a:xfrm>
            <a:off x="4683408" y="3073423"/>
            <a:ext cx="4117474" cy="1003649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모서리가 둥근 직사각형 24"/>
          <p:cNvSpPr>
            <a:spLocks/>
          </p:cNvSpPr>
          <p:nvPr/>
        </p:nvSpPr>
        <p:spPr>
          <a:xfrm>
            <a:off x="465182" y="1400341"/>
            <a:ext cx="4117474" cy="3649716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7" name="Picture 3" descr="C:\Users\user\Desktop\회사직인\신호이앤티(국문,blue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1" y="216345"/>
            <a:ext cx="1728192" cy="3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89061" y="551666"/>
            <a:ext cx="8603419" cy="6117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89061" y="551666"/>
            <a:ext cx="172819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6084888" y="693738"/>
            <a:ext cx="2590800" cy="27463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ko-KR" altLang="en-US" sz="1200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회사소개</a:t>
            </a:r>
            <a:endParaRPr lang="ko-KR" altLang="en-US" sz="1200" b="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498956"/>
              </p:ext>
            </p:extLst>
          </p:nvPr>
        </p:nvGraphicFramePr>
        <p:xfrm>
          <a:off x="579703" y="1453908"/>
          <a:ext cx="3888432" cy="3542581"/>
        </p:xfrm>
        <a:graphic>
          <a:graphicData uri="http://schemas.openxmlformats.org/drawingml/2006/table">
            <a:tbl>
              <a:tblPr firstRow="1" bandCol="1">
                <a:tableStyleId>{7DF18680-E054-41AD-8BC1-D1AEF772440D}</a:tableStyleId>
              </a:tblPr>
              <a:tblGrid>
                <a:gridCol w="727756"/>
                <a:gridCol w="1182007"/>
                <a:gridCol w="739221"/>
                <a:gridCol w="1239448"/>
              </a:tblGrid>
              <a:tr h="2886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</a:rPr>
                        <a:t>회 사 명</a:t>
                      </a:r>
                      <a:endParaRPr lang="ko-KR" altLang="en-US" sz="105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0" spc="-30" baseline="0" dirty="0" err="1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</a:rPr>
                        <a:t>신호이앤티</a:t>
                      </a:r>
                      <a:r>
                        <a:rPr lang="ko-KR" altLang="en-US" sz="105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endParaRPr lang="ko-KR" altLang="en-US" sz="105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0" kern="120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대 표 자</a:t>
                      </a:r>
                      <a:endParaRPr lang="ko-KR" altLang="en-US" sz="1050" b="0" kern="120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0" spc="-30" baseline="0" dirty="0" err="1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</a:rPr>
                        <a:t>이소환</a:t>
                      </a:r>
                      <a:endParaRPr lang="ko-KR" altLang="en-US" sz="105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8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</a:rPr>
                        <a:t>사업분야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endParaRPr lang="en-US" altLang="ko-KR" sz="1050" b="0" kern="1200" spc="-30" baseline="0" dirty="0" smtClean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lang="ko-KR" altLang="en-US" sz="1050" b="0" kern="120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계측 및 정밀기계부품 개발 제작</a:t>
                      </a:r>
                      <a:endParaRPr lang="en-US" altLang="ko-KR" sz="1050" b="0" kern="1200" spc="-30" baseline="0" dirty="0" smtClean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lang="en-US" altLang="ko-KR" sz="1050" b="0" kern="120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50" b="0" kern="120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소음 및 진동 측정관련 시스템</a:t>
                      </a:r>
                      <a:endParaRPr lang="en-US" altLang="ko-KR" sz="1050" b="0" kern="1200" spc="-30" baseline="0" dirty="0" smtClean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lang="ko-KR" altLang="en-US" sz="1050" b="0" kern="120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진동시스템 자문</a:t>
                      </a:r>
                      <a:r>
                        <a:rPr lang="en-US" altLang="ko-KR" sz="1050" b="0" kern="120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b="0" kern="120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 및 공급</a:t>
                      </a:r>
                      <a:endParaRPr lang="en-US" altLang="ko-KR" sz="1050" b="0" kern="1200" spc="-30" baseline="0" dirty="0" smtClean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lang="ko-KR" altLang="en-US" sz="1050" b="0" kern="120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설비진단 교육 및 컨설팅</a:t>
                      </a:r>
                      <a:endParaRPr lang="en-US" altLang="ko-KR" sz="1050" b="0" kern="1200" spc="-30" baseline="0" dirty="0" smtClean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lang="ko-KR" altLang="en-US" sz="1050" b="0" kern="120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기계관련 엔지니어링</a:t>
                      </a:r>
                      <a:endParaRPr lang="en-US" altLang="ko-KR" sz="1050" b="0" kern="1200" spc="-30" baseline="0" dirty="0" smtClean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lang="ko-KR" altLang="en-US" sz="1050" b="0" kern="120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기술용역 사업</a:t>
                      </a:r>
                      <a:endParaRPr lang="en-US" altLang="ko-KR" sz="1050" b="0" kern="1200" spc="-30" baseline="0" dirty="0" smtClean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lang="ko-KR" altLang="en-US" sz="1050" b="0" kern="120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전계장 시스템</a:t>
                      </a:r>
                      <a:endParaRPr lang="en-US" altLang="ko-KR" sz="1050" b="0" kern="1200" spc="-30" baseline="0" dirty="0" smtClean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lang="ko-KR" altLang="en-US" sz="1050" b="0" kern="120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무역업</a:t>
                      </a:r>
                      <a:endParaRPr lang="en-US" altLang="ko-KR" sz="1050" b="0" kern="1200" spc="-30" baseline="0" dirty="0" smtClean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endParaRPr lang="en-US" altLang="ko-KR" sz="1050" b="0" kern="1200" spc="-30" baseline="0" dirty="0" smtClean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0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86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</a:rPr>
                        <a:t>설립일</a:t>
                      </a:r>
                      <a:endParaRPr lang="ko-KR" altLang="en-US" sz="105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05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</a:rPr>
                        <a:t>2004</a:t>
                      </a:r>
                      <a:r>
                        <a:rPr lang="ko-KR" altLang="en-US" sz="105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</a:rPr>
                        <a:t>년 </a:t>
                      </a:r>
                      <a:r>
                        <a:rPr lang="en-US" altLang="ko-KR" sz="105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r>
                        <a:rPr lang="ko-KR" altLang="en-US" sz="105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</a:rPr>
                        <a:t>월 </a:t>
                      </a:r>
                      <a:r>
                        <a:rPr lang="en-US" altLang="ko-KR" sz="105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r>
                        <a:rPr lang="ko-KR" altLang="en-US" sz="105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</a:rPr>
                        <a:t>일</a:t>
                      </a:r>
                      <a:endParaRPr lang="ko-KR" altLang="en-US" sz="105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172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</a:rPr>
                        <a:t>회사로고</a:t>
                      </a:r>
                      <a:endParaRPr lang="en-US" altLang="ko-KR" sz="1050" b="0" spc="-30" baseline="0" dirty="0" smtClean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그룹 7"/>
          <p:cNvGrpSpPr/>
          <p:nvPr/>
        </p:nvGrpSpPr>
        <p:grpSpPr>
          <a:xfrm>
            <a:off x="499832" y="1052736"/>
            <a:ext cx="1885984" cy="163882"/>
            <a:chOff x="1043335" y="404664"/>
            <a:chExt cx="1885984" cy="163882"/>
          </a:xfrm>
        </p:grpSpPr>
        <p:grpSp>
          <p:nvGrpSpPr>
            <p:cNvPr id="9" name="그룹 8"/>
            <p:cNvGrpSpPr>
              <a:grpSpLocks noChangeAspect="1"/>
            </p:cNvGrpSpPr>
            <p:nvPr/>
          </p:nvGrpSpPr>
          <p:grpSpPr>
            <a:xfrm>
              <a:off x="1043335" y="404664"/>
              <a:ext cx="144001" cy="144000"/>
              <a:chOff x="250825" y="620688"/>
              <a:chExt cx="115888" cy="115887"/>
            </a:xfrm>
          </p:grpSpPr>
          <p:sp>
            <p:nvSpPr>
              <p:cNvPr id="11" name="직사각형 10"/>
              <p:cNvSpPr>
                <a:spLocks noChangeAspect="1"/>
              </p:cNvSpPr>
              <p:nvPr/>
            </p:nvSpPr>
            <p:spPr bwMode="auto">
              <a:xfrm>
                <a:off x="250825" y="620688"/>
                <a:ext cx="50800" cy="5080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-2002" charset="-127"/>
                  <a:ea typeface="-2002" charset="-127"/>
                </a:endParaRPr>
              </a:p>
            </p:txBody>
          </p:sp>
          <p:sp>
            <p:nvSpPr>
              <p:cNvPr id="12" name="직사각형 11"/>
              <p:cNvSpPr>
                <a:spLocks noChangeAspect="1"/>
              </p:cNvSpPr>
              <p:nvPr/>
            </p:nvSpPr>
            <p:spPr bwMode="auto">
              <a:xfrm>
                <a:off x="315913" y="620688"/>
                <a:ext cx="50800" cy="508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-2002" charset="-127"/>
                  <a:ea typeface="-2002" charset="-127"/>
                </a:endParaRPr>
              </a:p>
            </p:txBody>
          </p:sp>
          <p:sp>
            <p:nvSpPr>
              <p:cNvPr id="13" name="직사각형 12"/>
              <p:cNvSpPr>
                <a:spLocks noChangeAspect="1"/>
              </p:cNvSpPr>
              <p:nvPr/>
            </p:nvSpPr>
            <p:spPr bwMode="auto">
              <a:xfrm>
                <a:off x="250825" y="685775"/>
                <a:ext cx="50800" cy="508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-2002" charset="-127"/>
                  <a:ea typeface="-2002" charset="-127"/>
                </a:endParaRPr>
              </a:p>
            </p:txBody>
          </p:sp>
          <p:sp>
            <p:nvSpPr>
              <p:cNvPr id="14" name="직사각형 13"/>
              <p:cNvSpPr>
                <a:spLocks noChangeAspect="1"/>
              </p:cNvSpPr>
              <p:nvPr/>
            </p:nvSpPr>
            <p:spPr bwMode="auto">
              <a:xfrm>
                <a:off x="315913" y="685775"/>
                <a:ext cx="50800" cy="508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-2002" charset="-127"/>
                  <a:ea typeface="-2002" charset="-127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 bwMode="auto">
            <a:xfrm>
              <a:off x="1234854" y="424993"/>
              <a:ext cx="1694465" cy="143553"/>
            </a:xfrm>
            <a:prstGeom prst="rect">
              <a:avLst/>
            </a:prstGeom>
            <a:noFill/>
            <a:ln w="3175" cmpd="sng">
              <a:noFill/>
            </a:ln>
          </p:spPr>
          <p:txBody>
            <a:bodyPr wrap="none" lIns="0" tIns="0" rIns="144000" bIns="0" anchor="ctr"/>
            <a:lstStyle/>
            <a:p>
              <a:pPr marL="204879" marR="0" lvl="0" indent="-204879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>
                    <a:lumMod val="95000"/>
                    <a:lumOff val="5000"/>
                  </a:sysClr>
                </a:buClr>
                <a:buSzTx/>
                <a:buFontTx/>
                <a:buNone/>
                <a:tabLst/>
                <a:defRPr/>
              </a:pPr>
              <a:r>
                <a:rPr lang="ko-KR" altLang="en-US" sz="1400" b="1" kern="0" spc="-30" dirty="0" smtClean="0">
                  <a:gradFill>
                    <a:gsLst>
                      <a:gs pos="0">
                        <a:schemeClr val="tx1"/>
                      </a:gs>
                      <a:gs pos="50000">
                        <a:schemeClr val="tx1"/>
                      </a:gs>
                      <a:gs pos="100000">
                        <a:schemeClr val="tx1"/>
                      </a:gs>
                    </a:gsLst>
                    <a:lin ang="2700000" scaled="1"/>
                  </a:gradFill>
                  <a:latin typeface="-2002" charset="-127"/>
                  <a:ea typeface="-2002" charset="-127"/>
                </a:rPr>
                <a:t>일반정보</a:t>
              </a:r>
              <a:endParaRPr kumimoji="0" lang="ko-KR" altLang="en-US" sz="1400" b="1" i="0" u="none" strike="noStrike" kern="0" cap="none" spc="-3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2700000" scaled="1"/>
                </a:gradFill>
                <a:effectLst/>
                <a:uLnTx/>
                <a:uFillTx/>
                <a:latin typeface="-2002" charset="-127"/>
                <a:ea typeface="-2002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4689673" y="4351421"/>
            <a:ext cx="1885984" cy="163882"/>
            <a:chOff x="1043335" y="404664"/>
            <a:chExt cx="1885984" cy="163882"/>
          </a:xfrm>
        </p:grpSpPr>
        <p:grpSp>
          <p:nvGrpSpPr>
            <p:cNvPr id="16" name="그룹 15"/>
            <p:cNvGrpSpPr>
              <a:grpSpLocks noChangeAspect="1"/>
            </p:cNvGrpSpPr>
            <p:nvPr/>
          </p:nvGrpSpPr>
          <p:grpSpPr>
            <a:xfrm>
              <a:off x="1043335" y="404664"/>
              <a:ext cx="144001" cy="144000"/>
              <a:chOff x="250825" y="620688"/>
              <a:chExt cx="115888" cy="115887"/>
            </a:xfrm>
          </p:grpSpPr>
          <p:sp>
            <p:nvSpPr>
              <p:cNvPr id="18" name="직사각형 17"/>
              <p:cNvSpPr>
                <a:spLocks noChangeAspect="1"/>
              </p:cNvSpPr>
              <p:nvPr/>
            </p:nvSpPr>
            <p:spPr bwMode="auto">
              <a:xfrm>
                <a:off x="250825" y="620688"/>
                <a:ext cx="50800" cy="5080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-2002" charset="-127"/>
                  <a:ea typeface="-2002" charset="-127"/>
                </a:endParaRPr>
              </a:p>
            </p:txBody>
          </p:sp>
          <p:sp>
            <p:nvSpPr>
              <p:cNvPr id="19" name="직사각형 18"/>
              <p:cNvSpPr>
                <a:spLocks noChangeAspect="1"/>
              </p:cNvSpPr>
              <p:nvPr/>
            </p:nvSpPr>
            <p:spPr bwMode="auto">
              <a:xfrm>
                <a:off x="315913" y="620688"/>
                <a:ext cx="50800" cy="508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-2002" charset="-127"/>
                  <a:ea typeface="-2002" charset="-127"/>
                </a:endParaRPr>
              </a:p>
            </p:txBody>
          </p:sp>
          <p:sp>
            <p:nvSpPr>
              <p:cNvPr id="20" name="직사각형 19"/>
              <p:cNvSpPr>
                <a:spLocks noChangeAspect="1"/>
              </p:cNvSpPr>
              <p:nvPr/>
            </p:nvSpPr>
            <p:spPr bwMode="auto">
              <a:xfrm>
                <a:off x="250825" y="685775"/>
                <a:ext cx="50800" cy="508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-2002" charset="-127"/>
                  <a:ea typeface="-2002" charset="-127"/>
                </a:endParaRPr>
              </a:p>
            </p:txBody>
          </p:sp>
          <p:sp>
            <p:nvSpPr>
              <p:cNvPr id="21" name="직사각형 20"/>
              <p:cNvSpPr>
                <a:spLocks noChangeAspect="1"/>
              </p:cNvSpPr>
              <p:nvPr/>
            </p:nvSpPr>
            <p:spPr bwMode="auto">
              <a:xfrm>
                <a:off x="315913" y="685775"/>
                <a:ext cx="50800" cy="508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-2002" charset="-127"/>
                  <a:ea typeface="-2002" charset="-127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 bwMode="auto">
            <a:xfrm>
              <a:off x="1234854" y="424993"/>
              <a:ext cx="1694465" cy="143553"/>
            </a:xfrm>
            <a:prstGeom prst="rect">
              <a:avLst/>
            </a:prstGeom>
            <a:noFill/>
            <a:ln w="3175" cmpd="sng">
              <a:noFill/>
            </a:ln>
          </p:spPr>
          <p:txBody>
            <a:bodyPr wrap="none" lIns="0" tIns="0" rIns="144000" bIns="0" anchor="ctr"/>
            <a:lstStyle/>
            <a:p>
              <a:pPr marL="204879" marR="0" lvl="0" indent="-204879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>
                    <a:lumMod val="95000"/>
                    <a:lumOff val="5000"/>
                  </a:sysClr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-30" normalizeH="0" baseline="0" noProof="0" dirty="0" smtClean="0">
                  <a:ln>
                    <a:noFill/>
                  </a:ln>
                  <a:gradFill>
                    <a:gsLst>
                      <a:gs pos="0">
                        <a:schemeClr val="tx1"/>
                      </a:gs>
                      <a:gs pos="50000">
                        <a:schemeClr val="tx1"/>
                      </a:gs>
                      <a:gs pos="100000">
                        <a:schemeClr val="tx1"/>
                      </a:gs>
                    </a:gsLst>
                    <a:lin ang="2700000" scaled="1"/>
                  </a:gradFill>
                  <a:effectLst/>
                  <a:uLnTx/>
                  <a:uFillTx/>
                  <a:latin typeface="-2002" charset="-127"/>
                  <a:ea typeface="-2002" charset="-127"/>
                </a:rPr>
                <a:t>주소</a:t>
              </a:r>
            </a:p>
          </p:txBody>
        </p:sp>
      </p:grpSp>
      <p:pic>
        <p:nvPicPr>
          <p:cNvPr id="2051" name="Picture 3" descr="C:\Users\user\Desktop\회사직인\신호이앤티(국문,blue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59121"/>
            <a:ext cx="1769254" cy="3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17674"/>
              </p:ext>
            </p:extLst>
          </p:nvPr>
        </p:nvGraphicFramePr>
        <p:xfrm>
          <a:off x="4787256" y="4650098"/>
          <a:ext cx="3888432" cy="1806276"/>
        </p:xfrm>
        <a:graphic>
          <a:graphicData uri="http://schemas.openxmlformats.org/drawingml/2006/table">
            <a:tbl>
              <a:tblPr firstRow="1" bandCol="1">
                <a:tableStyleId>{7DF18680-E054-41AD-8BC1-D1AEF772440D}</a:tableStyleId>
              </a:tblPr>
              <a:tblGrid>
                <a:gridCol w="727756"/>
                <a:gridCol w="1182007"/>
                <a:gridCol w="739221"/>
                <a:gridCol w="1239448"/>
              </a:tblGrid>
              <a:tr h="4570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</a:rPr>
                        <a:t>본사주소</a:t>
                      </a:r>
                      <a:endParaRPr lang="ko-KR" altLang="en-US" sz="105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50" b="0" i="0" u="none" strike="noStrike" cap="none" spc="-3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울산광역시 남구 </a:t>
                      </a:r>
                      <a:r>
                        <a:rPr kumimoji="1" lang="ko-KR" altLang="en-US" sz="1050" b="0" i="0" u="none" strike="noStrike" cap="none" spc="-30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화합로</a:t>
                      </a:r>
                      <a:r>
                        <a:rPr kumimoji="1" lang="ko-KR" altLang="en-US" sz="1050" b="0" i="0" u="none" strike="noStrike" cap="none" spc="-3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50" b="0" i="0" u="none" strike="noStrike" cap="none" spc="-3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120</a:t>
                      </a:r>
                      <a:r>
                        <a:rPr kumimoji="1" lang="ko-KR" altLang="en-US" sz="1050" b="0" i="0" u="none" strike="noStrike" cap="none" spc="-30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번길</a:t>
                      </a:r>
                      <a:r>
                        <a:rPr kumimoji="1" lang="en-US" altLang="ko-KR" sz="1050" b="0" i="0" u="none" strike="noStrike" cap="none" spc="-3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8,</a:t>
                      </a:r>
                      <a:r>
                        <a:rPr kumimoji="1" lang="ko-KR" altLang="en-US" sz="1050" b="0" i="0" u="none" strike="noStrike" cap="none" spc="-3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50" b="0" i="0" u="none" strike="noStrike" cap="none" spc="-3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306</a:t>
                      </a:r>
                      <a:r>
                        <a:rPr kumimoji="1" lang="ko-KR" altLang="en-US" sz="1050" b="0" i="0" u="none" strike="noStrike" cap="none" spc="-3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호</a:t>
                      </a:r>
                      <a:endParaRPr kumimoji="1" lang="en-US" altLang="ko-KR" sz="1050" b="0" i="0" u="none" strike="noStrike" cap="none" spc="-30" normalizeH="0" baseline="0" dirty="0" smtClean="0">
                        <a:ln>
                          <a:noFill/>
                        </a:ln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50" b="0" i="0" u="none" strike="noStrike" cap="none" spc="-3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050" b="0" i="0" u="none" strike="noStrike" cap="none" spc="-30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삼산동</a:t>
                      </a:r>
                      <a:r>
                        <a:rPr kumimoji="1" lang="en-US" altLang="ko-KR" sz="1050" b="0" i="0" u="none" strike="noStrike" cap="none" spc="-3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050" b="0" i="0" u="none" strike="noStrike" cap="none" spc="-30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은산빌딩</a:t>
                      </a:r>
                      <a:r>
                        <a:rPr kumimoji="1" lang="en-US" altLang="ko-KR" sz="1050" b="0" i="0" u="none" strike="noStrike" cap="none" spc="-3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90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5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</a:rPr>
                        <a:t>전화번호</a:t>
                      </a:r>
                      <a:endParaRPr lang="ko-KR" altLang="en-US" sz="105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spc="-3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052-260-0785</a:t>
                      </a:r>
                    </a:p>
                  </a:txBody>
                  <a:tcPr marL="90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FAX</a:t>
                      </a:r>
                      <a:endParaRPr lang="ko-KR" altLang="en-US" sz="1000" dirty="0"/>
                    </a:p>
                  </a:txBody>
                  <a:tcPr marL="90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052-260-0786</a:t>
                      </a:r>
                      <a:endParaRPr lang="ko-KR" altLang="en-US" sz="1000" dirty="0"/>
                    </a:p>
                  </a:txBody>
                  <a:tcPr marL="90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0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</a:rPr>
                        <a:t>지사주소</a:t>
                      </a:r>
                      <a:endParaRPr lang="ko-KR" altLang="en-US" sz="105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50" b="0" i="0" u="none" strike="noStrike" cap="none" spc="-3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경상남도 창원시 </a:t>
                      </a:r>
                      <a:r>
                        <a:rPr kumimoji="1" lang="ko-KR" altLang="en-US" sz="1050" b="0" i="0" u="none" strike="noStrike" cap="none" spc="-30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성산구</a:t>
                      </a:r>
                      <a:r>
                        <a:rPr kumimoji="1" lang="ko-KR" altLang="en-US" sz="1050" b="0" i="0" u="none" strike="noStrike" cap="none" spc="-3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50" b="0" i="0" u="none" strike="noStrike" cap="none" spc="-30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완암로</a:t>
                      </a:r>
                      <a:r>
                        <a:rPr kumimoji="1" lang="ko-KR" altLang="en-US" sz="1050" b="0" i="0" u="none" strike="noStrike" cap="none" spc="-3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50" b="0" i="0" u="none" strike="noStrike" cap="none" spc="-3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50, </a:t>
                      </a:r>
                      <a:r>
                        <a:rPr kumimoji="1" lang="ko-KR" altLang="en-US" sz="1050" b="0" i="0" u="none" strike="noStrike" cap="none" spc="-30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넥스동</a:t>
                      </a:r>
                      <a:r>
                        <a:rPr kumimoji="1" lang="ko-KR" altLang="en-US" sz="1050" b="0" i="0" u="none" strike="noStrike" cap="none" spc="-3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50" b="0" i="0" u="none" strike="noStrike" cap="none" spc="-3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407</a:t>
                      </a:r>
                      <a:r>
                        <a:rPr kumimoji="1" lang="ko-KR" altLang="en-US" sz="1050" b="0" i="0" u="none" strike="noStrike" cap="none" spc="-3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호</a:t>
                      </a:r>
                      <a:endParaRPr kumimoji="1" lang="en-US" altLang="ko-KR" sz="1050" b="0" i="0" u="none" strike="noStrike" cap="none" spc="-30" normalizeH="0" baseline="0" dirty="0" smtClean="0">
                        <a:ln>
                          <a:noFill/>
                        </a:ln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50" b="0" i="0" u="none" strike="noStrike" cap="none" spc="-3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050" b="0" i="0" u="none" strike="noStrike" cap="none" spc="-3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성산동</a:t>
                      </a:r>
                      <a:r>
                        <a:rPr kumimoji="1" lang="en-US" altLang="ko-KR" sz="1050" b="0" i="0" u="none" strike="noStrike" cap="none" spc="-3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SK</a:t>
                      </a:r>
                      <a:r>
                        <a:rPr kumimoji="1" lang="ko-KR" altLang="en-US" sz="1050" b="0" i="0" u="none" strike="noStrike" cap="none" spc="-30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테크노파크</a:t>
                      </a:r>
                      <a:r>
                        <a:rPr kumimoji="1" lang="en-US" altLang="ko-KR" sz="1050" b="0" i="0" u="none" strike="noStrike" cap="none" spc="-3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90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6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</a:rPr>
                        <a:t>전화번호</a:t>
                      </a:r>
                      <a:endParaRPr lang="ko-KR" altLang="en-US" sz="105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</a:rPr>
                        <a:t>055-716-0355</a:t>
                      </a:r>
                      <a:endParaRPr lang="ko-KR" altLang="en-US" sz="105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0" kern="120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FAX</a:t>
                      </a:r>
                      <a:endParaRPr lang="ko-KR" altLang="en-US" sz="1050" b="0" kern="120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</a:rPr>
                        <a:t>055-716-0352</a:t>
                      </a:r>
                      <a:endParaRPr lang="ko-KR" altLang="en-US" sz="105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6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</a:rPr>
                        <a:t>회사메일</a:t>
                      </a:r>
                      <a:endParaRPr lang="ko-KR" altLang="en-US" sz="105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05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맑은 고딕" pitchFamily="50" charset="-127"/>
                          <a:ea typeface="맑은 고딕" pitchFamily="50" charset="-127"/>
                        </a:rPr>
                        <a:t>info@shinhoent.co.kr</a:t>
                      </a:r>
                      <a:endParaRPr lang="ko-KR" altLang="en-US" sz="105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8" name="그룹 27"/>
          <p:cNvGrpSpPr/>
          <p:nvPr/>
        </p:nvGrpSpPr>
        <p:grpSpPr>
          <a:xfrm>
            <a:off x="4620285" y="2839300"/>
            <a:ext cx="1885984" cy="163882"/>
            <a:chOff x="1043335" y="404664"/>
            <a:chExt cx="1885984" cy="163882"/>
          </a:xfrm>
        </p:grpSpPr>
        <p:grpSp>
          <p:nvGrpSpPr>
            <p:cNvPr id="29" name="그룹 28"/>
            <p:cNvGrpSpPr>
              <a:grpSpLocks noChangeAspect="1"/>
            </p:cNvGrpSpPr>
            <p:nvPr/>
          </p:nvGrpSpPr>
          <p:grpSpPr>
            <a:xfrm>
              <a:off x="1043335" y="404664"/>
              <a:ext cx="144001" cy="144000"/>
              <a:chOff x="250825" y="620688"/>
              <a:chExt cx="115888" cy="115887"/>
            </a:xfrm>
          </p:grpSpPr>
          <p:sp>
            <p:nvSpPr>
              <p:cNvPr id="31" name="직사각형 30"/>
              <p:cNvSpPr>
                <a:spLocks noChangeAspect="1"/>
              </p:cNvSpPr>
              <p:nvPr/>
            </p:nvSpPr>
            <p:spPr bwMode="auto">
              <a:xfrm>
                <a:off x="250825" y="620688"/>
                <a:ext cx="50800" cy="5080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2" name="직사각형 31"/>
              <p:cNvSpPr>
                <a:spLocks noChangeAspect="1"/>
              </p:cNvSpPr>
              <p:nvPr/>
            </p:nvSpPr>
            <p:spPr bwMode="auto">
              <a:xfrm>
                <a:off x="315913" y="620688"/>
                <a:ext cx="50800" cy="508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3" name="직사각형 32"/>
              <p:cNvSpPr>
                <a:spLocks noChangeAspect="1"/>
              </p:cNvSpPr>
              <p:nvPr/>
            </p:nvSpPr>
            <p:spPr bwMode="auto">
              <a:xfrm>
                <a:off x="250825" y="685775"/>
                <a:ext cx="50800" cy="508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4" name="직사각형 33"/>
              <p:cNvSpPr>
                <a:spLocks noChangeAspect="1"/>
              </p:cNvSpPr>
              <p:nvPr/>
            </p:nvSpPr>
            <p:spPr bwMode="auto">
              <a:xfrm>
                <a:off x="315913" y="685775"/>
                <a:ext cx="50800" cy="508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 bwMode="auto">
            <a:xfrm>
              <a:off x="1234854" y="424993"/>
              <a:ext cx="1694465" cy="143553"/>
            </a:xfrm>
            <a:prstGeom prst="rect">
              <a:avLst/>
            </a:prstGeom>
            <a:noFill/>
            <a:ln w="3175" cmpd="sng">
              <a:noFill/>
            </a:ln>
          </p:spPr>
          <p:txBody>
            <a:bodyPr wrap="none" lIns="0" tIns="0" rIns="144000" bIns="0" anchor="ctr"/>
            <a:lstStyle/>
            <a:p>
              <a:pPr marL="204879" marR="0" lvl="0" indent="-204879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>
                    <a:lumMod val="95000"/>
                    <a:lumOff val="5000"/>
                  </a:sysClr>
                </a:buClr>
                <a:buSzTx/>
                <a:buFontTx/>
                <a:buNone/>
                <a:tabLst/>
                <a:defRPr/>
              </a:pPr>
              <a:r>
                <a:rPr lang="ko-KR" altLang="en-US" sz="1400" b="1" kern="0" spc="-30" dirty="0" smtClean="0">
                  <a:gradFill>
                    <a:gsLst>
                      <a:gs pos="0">
                        <a:schemeClr val="tx1"/>
                      </a:gs>
                      <a:gs pos="50000">
                        <a:schemeClr val="tx1"/>
                      </a:gs>
                      <a:gs pos="100000">
                        <a:schemeClr val="tx1"/>
                      </a:gs>
                    </a:gsLst>
                    <a:lin ang="2700000" scaled="1"/>
                  </a:gradFill>
                  <a:latin typeface="-2002" pitchFamily="18" charset="-127"/>
                  <a:ea typeface="-2002" pitchFamily="18" charset="-127"/>
                </a:rPr>
                <a:t>슬로건</a:t>
              </a:r>
              <a:r>
                <a:rPr lang="en-US" altLang="ko-KR" sz="1400" b="1" kern="0" spc="-30" dirty="0" smtClean="0">
                  <a:gradFill>
                    <a:gsLst>
                      <a:gs pos="0">
                        <a:schemeClr val="tx1"/>
                      </a:gs>
                      <a:gs pos="50000">
                        <a:schemeClr val="tx1"/>
                      </a:gs>
                      <a:gs pos="100000">
                        <a:schemeClr val="tx1"/>
                      </a:gs>
                    </a:gsLst>
                    <a:lin ang="2700000" scaled="1"/>
                  </a:gradFill>
                  <a:latin typeface="-2002" pitchFamily="18" charset="-127"/>
                  <a:ea typeface="-2002" pitchFamily="18" charset="-127"/>
                </a:rPr>
                <a:t>(Slogan)-2015</a:t>
              </a:r>
              <a:r>
                <a:rPr lang="ko-KR" altLang="en-US" sz="1400" b="1" kern="0" spc="-30" dirty="0" smtClean="0">
                  <a:gradFill>
                    <a:gsLst>
                      <a:gs pos="0">
                        <a:schemeClr val="tx1"/>
                      </a:gs>
                      <a:gs pos="50000">
                        <a:schemeClr val="tx1"/>
                      </a:gs>
                      <a:gs pos="100000">
                        <a:schemeClr val="tx1"/>
                      </a:gs>
                    </a:gsLst>
                    <a:lin ang="2700000" scaled="1"/>
                  </a:gradFill>
                  <a:latin typeface="-2002" pitchFamily="18" charset="-127"/>
                  <a:ea typeface="-2002" pitchFamily="18" charset="-127"/>
                </a:rPr>
                <a:t>년</a:t>
              </a:r>
              <a:endParaRPr kumimoji="0" lang="ko-KR" altLang="en-US" sz="1400" b="1" i="0" u="none" strike="noStrike" kern="0" cap="none" spc="-3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2700000" scaled="1"/>
                </a:gradFill>
                <a:effectLst/>
                <a:uLnTx/>
                <a:uFillTx/>
                <a:latin typeface="-2002" pitchFamily="18" charset="-127"/>
                <a:ea typeface="-2002" pitchFamily="18" charset="-127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022764" y="3159747"/>
            <a:ext cx="3438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ea typeface="휴먼옛체" pitchFamily="18" charset="-127"/>
              </a:rPr>
              <a:t>남들보다 더 잘하려 고민하지 말고</a:t>
            </a:r>
            <a:r>
              <a:rPr lang="en-US" altLang="ko-KR" sz="1600" dirty="0" smtClean="0">
                <a:ea typeface="휴먼옛체" pitchFamily="18" charset="-127"/>
              </a:rPr>
              <a:t>,</a:t>
            </a:r>
          </a:p>
          <a:p>
            <a:r>
              <a:rPr lang="en-US" altLang="ko-KR" sz="1600" dirty="0" smtClean="0">
                <a:ea typeface="휴먼옛체" pitchFamily="18" charset="-127"/>
              </a:rPr>
              <a:t>‘</a:t>
            </a:r>
            <a:r>
              <a:rPr lang="ko-KR" altLang="en-US" sz="1600" dirty="0" smtClean="0">
                <a:ea typeface="휴먼옛체" pitchFamily="18" charset="-127"/>
              </a:rPr>
              <a:t>지금의 나</a:t>
            </a:r>
            <a:r>
              <a:rPr lang="en-US" altLang="ko-KR" sz="1600" dirty="0" smtClean="0">
                <a:ea typeface="휴먼옛체" pitchFamily="18" charset="-127"/>
              </a:rPr>
              <a:t>’</a:t>
            </a:r>
            <a:r>
              <a:rPr lang="ko-KR" altLang="en-US" sz="1600" dirty="0" smtClean="0">
                <a:ea typeface="휴먼옛체" pitchFamily="18" charset="-127"/>
              </a:rPr>
              <a:t>보다 잘하려고</a:t>
            </a:r>
            <a:r>
              <a:rPr lang="en-US" altLang="ko-KR" sz="1600" dirty="0" smtClean="0">
                <a:ea typeface="휴먼옛체" pitchFamily="18" charset="-127"/>
              </a:rPr>
              <a:t/>
            </a:r>
            <a:br>
              <a:rPr lang="en-US" altLang="ko-KR" sz="1600" dirty="0" smtClean="0">
                <a:ea typeface="휴먼옛체" pitchFamily="18" charset="-127"/>
              </a:rPr>
            </a:br>
            <a:r>
              <a:rPr lang="ko-KR" altLang="en-US" sz="1600" dirty="0" smtClean="0">
                <a:ea typeface="휴먼옛체" pitchFamily="18" charset="-127"/>
              </a:rPr>
              <a:t>애쓰는 것이 중요하다</a:t>
            </a:r>
            <a:r>
              <a:rPr lang="en-US" altLang="ko-KR" sz="1600" dirty="0" smtClean="0">
                <a:ea typeface="휴먼옛체" pitchFamily="18" charset="-127"/>
              </a:rPr>
              <a:t>.</a:t>
            </a:r>
            <a:endParaRPr lang="ko-KR" altLang="en-US" sz="1600" dirty="0">
              <a:ea typeface="휴먼옛체" pitchFamily="18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454547" y="5178727"/>
            <a:ext cx="417650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All ABOUT </a:t>
            </a:r>
          </a:p>
          <a:p>
            <a:pPr algn="ctr"/>
            <a:r>
              <a:rPr lang="en-US" altLang="ko-K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SOUND &amp; VIBRATION</a:t>
            </a:r>
            <a:endParaRPr lang="en-US" altLang="ko-KR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모서리가 둥근 직사각형 40"/>
          <p:cNvSpPr>
            <a:spLocks/>
          </p:cNvSpPr>
          <p:nvPr/>
        </p:nvSpPr>
        <p:spPr>
          <a:xfrm>
            <a:off x="4657037" y="1392679"/>
            <a:ext cx="4117474" cy="1236522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4640614" y="1096063"/>
            <a:ext cx="1885984" cy="163882"/>
            <a:chOff x="1043335" y="404664"/>
            <a:chExt cx="1885984" cy="163882"/>
          </a:xfrm>
        </p:grpSpPr>
        <p:grpSp>
          <p:nvGrpSpPr>
            <p:cNvPr id="43" name="그룹 42"/>
            <p:cNvGrpSpPr>
              <a:grpSpLocks noChangeAspect="1"/>
            </p:cNvGrpSpPr>
            <p:nvPr/>
          </p:nvGrpSpPr>
          <p:grpSpPr>
            <a:xfrm>
              <a:off x="1043335" y="404664"/>
              <a:ext cx="144001" cy="144000"/>
              <a:chOff x="250825" y="620688"/>
              <a:chExt cx="115888" cy="115887"/>
            </a:xfrm>
          </p:grpSpPr>
          <p:sp>
            <p:nvSpPr>
              <p:cNvPr id="45" name="직사각형 44"/>
              <p:cNvSpPr>
                <a:spLocks noChangeAspect="1"/>
              </p:cNvSpPr>
              <p:nvPr/>
            </p:nvSpPr>
            <p:spPr bwMode="auto">
              <a:xfrm>
                <a:off x="250825" y="620688"/>
                <a:ext cx="50800" cy="5080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6" name="직사각형 45"/>
              <p:cNvSpPr>
                <a:spLocks noChangeAspect="1"/>
              </p:cNvSpPr>
              <p:nvPr/>
            </p:nvSpPr>
            <p:spPr bwMode="auto">
              <a:xfrm>
                <a:off x="315913" y="620688"/>
                <a:ext cx="50800" cy="508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7" name="직사각형 46"/>
              <p:cNvSpPr>
                <a:spLocks noChangeAspect="1"/>
              </p:cNvSpPr>
              <p:nvPr/>
            </p:nvSpPr>
            <p:spPr bwMode="auto">
              <a:xfrm>
                <a:off x="250825" y="685775"/>
                <a:ext cx="50800" cy="508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8" name="직사각형 47"/>
              <p:cNvSpPr>
                <a:spLocks noChangeAspect="1"/>
              </p:cNvSpPr>
              <p:nvPr/>
            </p:nvSpPr>
            <p:spPr bwMode="auto">
              <a:xfrm>
                <a:off x="315913" y="685775"/>
                <a:ext cx="50800" cy="508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 bwMode="auto">
            <a:xfrm>
              <a:off x="1234854" y="424993"/>
              <a:ext cx="1694465" cy="143553"/>
            </a:xfrm>
            <a:prstGeom prst="rect">
              <a:avLst/>
            </a:prstGeom>
            <a:noFill/>
            <a:ln w="3175" cmpd="sng">
              <a:noFill/>
            </a:ln>
          </p:spPr>
          <p:txBody>
            <a:bodyPr wrap="none" lIns="0" tIns="0" rIns="144000" bIns="0" anchor="ctr"/>
            <a:lstStyle/>
            <a:p>
              <a:pPr marL="204879" marR="0" lvl="0" indent="-204879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>
                    <a:lumMod val="95000"/>
                    <a:lumOff val="5000"/>
                  </a:sysClr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-30" normalizeH="0" baseline="0" noProof="0" dirty="0" smtClean="0">
                  <a:ln>
                    <a:noFill/>
                  </a:ln>
                  <a:gradFill>
                    <a:gsLst>
                      <a:gs pos="0">
                        <a:schemeClr val="tx1"/>
                      </a:gs>
                      <a:gs pos="50000">
                        <a:schemeClr val="tx1"/>
                      </a:gs>
                      <a:gs pos="100000">
                        <a:schemeClr val="tx1"/>
                      </a:gs>
                    </a:gsLst>
                    <a:lin ang="2700000" scaled="1"/>
                  </a:gradFill>
                  <a:effectLst/>
                  <a:uLnTx/>
                  <a:uFillTx/>
                  <a:latin typeface="-2002" pitchFamily="18" charset="-127"/>
                  <a:ea typeface="-2002" pitchFamily="18" charset="-127"/>
                </a:rPr>
                <a:t>사훈</a:t>
              </a:r>
            </a:p>
          </p:txBody>
        </p:sp>
      </p:grpSp>
      <p:sp>
        <p:nvSpPr>
          <p:cNvPr id="49" name="TextBox 4"/>
          <p:cNvSpPr txBox="1"/>
          <p:nvPr/>
        </p:nvSpPr>
        <p:spPr>
          <a:xfrm>
            <a:off x="5537328" y="1810885"/>
            <a:ext cx="2409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smtClean="0">
                <a:latin typeface="휴먼옛체" pitchFamily="18" charset="-127"/>
                <a:ea typeface="휴먼옛체" pitchFamily="18" charset="-127"/>
              </a:rPr>
              <a:t>가치창조</a:t>
            </a:r>
            <a:r>
              <a:rPr lang="en-US" altLang="ko-KR" sz="2000" dirty="0" smtClean="0">
                <a:latin typeface="휴먼옛체" pitchFamily="18" charset="-127"/>
                <a:ea typeface="휴먼옛체" pitchFamily="18" charset="-127"/>
              </a:rPr>
              <a:t>(</a:t>
            </a:r>
            <a:r>
              <a:rPr lang="ko-KR" altLang="en-US" sz="2000" dirty="0" smtClean="0">
                <a:latin typeface="휴먼옛체" pitchFamily="18" charset="-127"/>
                <a:ea typeface="휴먼옛체" pitchFamily="18" charset="-127"/>
              </a:rPr>
              <a:t>價値創造</a:t>
            </a:r>
            <a:r>
              <a:rPr lang="en-US" altLang="ko-KR" sz="2000" dirty="0" smtClean="0">
                <a:latin typeface="휴먼옛체" pitchFamily="18" charset="-127"/>
                <a:ea typeface="휴먼옛체" pitchFamily="18" charset="-127"/>
              </a:rPr>
              <a:t>)</a:t>
            </a:r>
            <a:endParaRPr lang="ko-KR" altLang="en-US" sz="2000" dirty="0">
              <a:latin typeface="휴먼옛체" pitchFamily="18" charset="-127"/>
              <a:ea typeface="휴먼옛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93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그룹 53"/>
          <p:cNvGrpSpPr>
            <a:grpSpLocks/>
          </p:cNvGrpSpPr>
          <p:nvPr/>
        </p:nvGrpSpPr>
        <p:grpSpPr bwMode="auto">
          <a:xfrm>
            <a:off x="6732240" y="4221324"/>
            <a:ext cx="1920875" cy="400050"/>
            <a:chOff x="1015182" y="3068960"/>
            <a:chExt cx="2376264" cy="495428"/>
          </a:xfrm>
        </p:grpSpPr>
        <p:sp>
          <p:nvSpPr>
            <p:cNvPr id="112" name="타원 111"/>
            <p:cNvSpPr/>
            <p:nvPr/>
          </p:nvSpPr>
          <p:spPr>
            <a:xfrm>
              <a:off x="2894591" y="3068960"/>
              <a:ext cx="496855" cy="4954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36000" rIns="36000" bIns="5400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b="1" kern="0" spc="-50" dirty="0">
                <a:solidFill>
                  <a:sysClr val="window" lastClr="FFFFFF"/>
                </a:solidFill>
                <a:latin typeface="Kozuka Gothic Pro M" pitchFamily="34" charset="-128"/>
                <a:ea typeface="맑은 고딕" pitchFamily="50" charset="-127"/>
              </a:endParaRPr>
            </a:p>
          </p:txBody>
        </p:sp>
        <p:sp>
          <p:nvSpPr>
            <p:cNvPr id="113" name="타원 112"/>
            <p:cNvSpPr/>
            <p:nvPr/>
          </p:nvSpPr>
          <p:spPr>
            <a:xfrm>
              <a:off x="1641652" y="3068960"/>
              <a:ext cx="496855" cy="4954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36000" rIns="36000" bIns="5400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b="1" kern="0" spc="-50" dirty="0">
                <a:solidFill>
                  <a:sysClr val="window" lastClr="FFFFFF"/>
                </a:solidFill>
                <a:latin typeface="Kozuka Gothic Pro M" pitchFamily="34" charset="-128"/>
                <a:ea typeface="맑은 고딕" pitchFamily="50" charset="-127"/>
              </a:endParaRPr>
            </a:p>
          </p:txBody>
        </p:sp>
        <p:sp>
          <p:nvSpPr>
            <p:cNvPr id="114" name="타원 113"/>
            <p:cNvSpPr/>
            <p:nvPr/>
          </p:nvSpPr>
          <p:spPr>
            <a:xfrm>
              <a:off x="1015182" y="3068960"/>
              <a:ext cx="496856" cy="4954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36000" rIns="36000" bIns="5400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b="1" kern="0" spc="-50" dirty="0">
                <a:solidFill>
                  <a:sysClr val="window" lastClr="FFFFFF"/>
                </a:solidFill>
                <a:latin typeface="Kozuka Gothic Pro M" pitchFamily="34" charset="-128"/>
                <a:ea typeface="맑은 고딕" pitchFamily="50" charset="-127"/>
              </a:endParaRPr>
            </a:p>
          </p:txBody>
        </p:sp>
      </p:grpSp>
      <p:sp>
        <p:nvSpPr>
          <p:cNvPr id="69" name="모서리가 둥근 직사각형 68"/>
          <p:cNvSpPr>
            <a:spLocks/>
          </p:cNvSpPr>
          <p:nvPr/>
        </p:nvSpPr>
        <p:spPr>
          <a:xfrm>
            <a:off x="4279782" y="1505939"/>
            <a:ext cx="4477567" cy="3183187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033064"/>
              </p:ext>
            </p:extLst>
          </p:nvPr>
        </p:nvGraphicFramePr>
        <p:xfrm>
          <a:off x="4373485" y="1618274"/>
          <a:ext cx="4332785" cy="2958516"/>
        </p:xfrm>
        <a:graphic>
          <a:graphicData uri="http://schemas.openxmlformats.org/drawingml/2006/table">
            <a:tbl>
              <a:tblPr firstRow="1" bandCol="1">
                <a:tableStyleId>{7DF18680-E054-41AD-8BC1-D1AEF772440D}</a:tableStyleId>
              </a:tblPr>
              <a:tblGrid>
                <a:gridCol w="846587"/>
                <a:gridCol w="1110700"/>
                <a:gridCol w="881613"/>
                <a:gridCol w="1493885"/>
              </a:tblGrid>
              <a:tr h="3293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0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부 서</a:t>
                      </a:r>
                      <a:endParaRPr lang="ko-KR" altLang="en-US" sz="100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0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주요업무</a:t>
                      </a:r>
                      <a:endParaRPr lang="ko-KR" altLang="en-US" sz="100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0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담당</a:t>
                      </a:r>
                      <a:endParaRPr lang="ko-KR" altLang="en-US" sz="100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0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전자메일주소</a:t>
                      </a:r>
                      <a:endParaRPr lang="ko-KR" altLang="en-US" sz="100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17316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기술영업</a:t>
                      </a:r>
                      <a:endParaRPr lang="ko-KR" altLang="en-US" sz="100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Vibration monitoring System</a:t>
                      </a:r>
                      <a:endParaRPr lang="ko-KR" altLang="en-US" sz="100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spc="-30" baseline="0" dirty="0" err="1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이소환</a:t>
                      </a:r>
                      <a:endParaRPr lang="ko-KR" altLang="en-US" sz="100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u="none" spc="-3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shlee@shinhoent.co.kr</a:t>
                      </a:r>
                      <a:endParaRPr lang="ko-KR" altLang="en-US" sz="1000" b="0" u="none" spc="-3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1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Electric &amp;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Instruments</a:t>
                      </a:r>
                      <a:endParaRPr lang="ko-KR" altLang="en-US" sz="100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강호진</a:t>
                      </a:r>
                      <a:endParaRPr lang="ko-KR" altLang="en-US" sz="100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u="none" spc="-3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hjkang@shinhoent.co.kr</a:t>
                      </a:r>
                      <a:endParaRPr lang="ko-KR" altLang="en-US" sz="1000" b="0" u="none" spc="-3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31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Vibration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Analyzer</a:t>
                      </a: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강주옥</a:t>
                      </a:r>
                      <a:endParaRPr lang="ko-KR" altLang="en-US" sz="100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u="none" spc="-3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jokang@shinhoent.co.kr</a:t>
                      </a:r>
                      <a:endParaRPr lang="ko-KR" altLang="en-US" sz="1000" b="0" u="none" spc="-3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65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기술지원</a:t>
                      </a:r>
                      <a:endParaRPr lang="ko-KR" altLang="en-US" sz="100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Service</a:t>
                      </a:r>
                      <a:endParaRPr lang="ko-KR" altLang="en-US" sz="100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김명은</a:t>
                      </a:r>
                      <a:endParaRPr lang="ko-KR" altLang="en-US" sz="100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u="none" spc="-3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mekim@shinhoent.co.kr</a:t>
                      </a:r>
                      <a:endParaRPr lang="ko-KR" altLang="en-US" sz="1000" b="0" u="none" spc="-3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6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박혜민</a:t>
                      </a:r>
                      <a:endParaRPr lang="ko-KR" altLang="en-US" sz="100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u="none" spc="-3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hmpark@shinhoent.co.kr</a:t>
                      </a:r>
                      <a:endParaRPr lang="ko-KR" altLang="en-US" sz="1000" b="0" u="none" spc="-3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65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이동원</a:t>
                      </a:r>
                      <a:endParaRPr lang="ko-KR" altLang="en-US" sz="100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u="none" spc="-3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dwlee@shinhoent.co.kr</a:t>
                      </a:r>
                      <a:endParaRPr lang="ko-KR" altLang="en-US" sz="1000" b="0" u="none" spc="-3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4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u="none" strike="noStrike" kern="1200" cap="none" spc="-3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Arial" pitchFamily="34" charset="0"/>
                          <a:ea typeface="-2002"/>
                          <a:cs typeface="Arial" pitchFamily="34" charset="0"/>
                        </a:rPr>
                        <a:t>연구전담부서</a:t>
                      </a:r>
                      <a:endParaRPr kumimoji="1" lang="en-US" altLang="ko-KR" sz="1000" b="0" u="none" strike="noStrike" kern="1200" cap="none" spc="-30" normalizeH="0" baseline="0" dirty="0" smtClean="0">
                        <a:ln>
                          <a:noFill/>
                        </a:ln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u="none" strike="noStrike" kern="1200" cap="none" spc="-3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Arial" pitchFamily="34" charset="0"/>
                          <a:ea typeface="-2002"/>
                          <a:cs typeface="Arial" pitchFamily="34" charset="0"/>
                        </a:rPr>
                        <a:t>Research &amp;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u="none" strike="noStrike" kern="1200" cap="none" spc="-3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Arial" pitchFamily="34" charset="0"/>
                          <a:ea typeface="-2002"/>
                          <a:cs typeface="Arial" pitchFamily="34" charset="0"/>
                        </a:rPr>
                        <a:t>Development</a:t>
                      </a: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u="none" strike="noStrike" kern="1200" cap="none" spc="-3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Arial" pitchFamily="34" charset="0"/>
                          <a:ea typeface="-2002"/>
                          <a:cs typeface="Arial" pitchFamily="34" charset="0"/>
                        </a:rPr>
                        <a:t>강호진</a:t>
                      </a:r>
                      <a:endParaRPr kumimoji="1" lang="en-US" altLang="ko-KR" sz="1000" b="0" u="none" strike="noStrike" kern="1200" cap="none" spc="-30" normalizeH="0" baseline="0" dirty="0" smtClean="0">
                        <a:ln>
                          <a:noFill/>
                        </a:ln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u="none" spc="-3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info@shinhoent.co.kr</a:t>
                      </a:r>
                      <a:endParaRPr lang="ko-KR" altLang="en-US" sz="1000" b="0" u="none" spc="-3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45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경영지원</a:t>
                      </a:r>
                      <a:endParaRPr lang="ko-KR" altLang="en-US" sz="100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관리</a:t>
                      </a:r>
                      <a:r>
                        <a:rPr lang="en-US" altLang="ko-KR" sz="100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 </a:t>
                      </a:r>
                      <a:r>
                        <a:rPr lang="ko-KR" altLang="en-US" sz="100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및 총무 총괄</a:t>
                      </a:r>
                      <a:endParaRPr lang="en-US" altLang="ko-KR" sz="1000" b="0" spc="-30" baseline="0" dirty="0" smtClean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자재운영 및 지원</a:t>
                      </a:r>
                      <a:endParaRPr lang="ko-KR" altLang="en-US" sz="100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이중환 </a:t>
                      </a:r>
                      <a:endParaRPr lang="ko-KR" altLang="en-US" sz="100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u="none" spc="-3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jhlee@shinhoent.co.kr</a:t>
                      </a:r>
                      <a:endParaRPr lang="ko-KR" altLang="en-US" sz="1000" b="0" u="none" spc="-3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spc="-30" baseline="0" dirty="0" smtClean="0">
                          <a:gradFill>
                            <a:gsLst>
                              <a:gs pos="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5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이지현</a:t>
                      </a:r>
                      <a:endParaRPr lang="ko-KR" altLang="en-US" sz="1000" b="0" spc="-30" baseline="0" dirty="0">
                        <a:gradFill>
                          <a:gsLst>
                            <a:gs pos="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50000">
                              <a:schemeClr val="tx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u="none" spc="-3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-2002"/>
                          <a:cs typeface="Arial" pitchFamily="34" charset="0"/>
                        </a:rPr>
                        <a:t>info@shinhoent.co.kr</a:t>
                      </a:r>
                      <a:endParaRPr lang="ko-KR" altLang="en-US" sz="1000" b="0" u="none" spc="-3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-2002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" name="모서리가 둥근 직사각형 67"/>
          <p:cNvSpPr>
            <a:spLocks/>
          </p:cNvSpPr>
          <p:nvPr/>
        </p:nvSpPr>
        <p:spPr>
          <a:xfrm>
            <a:off x="443397" y="1484784"/>
            <a:ext cx="3624547" cy="4968552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7" name="Picture 3" descr="C:\Users\user\Desktop\회사직인\신호이앤티(국문,blue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1" y="216345"/>
            <a:ext cx="1728192" cy="3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89061" y="551666"/>
            <a:ext cx="8603419" cy="6117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89061" y="551666"/>
            <a:ext cx="172819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6084888" y="693738"/>
            <a:ext cx="2590800" cy="27463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ko-KR" altLang="en-US" sz="12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회사소</a:t>
            </a:r>
            <a:r>
              <a:rPr lang="ko-KR" altLang="en-US" sz="12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개</a:t>
            </a:r>
            <a:endParaRPr lang="ko-KR" altLang="en-US" sz="1200" b="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467851" y="1176886"/>
            <a:ext cx="1885984" cy="163882"/>
            <a:chOff x="1043335" y="404664"/>
            <a:chExt cx="1885984" cy="163882"/>
          </a:xfrm>
        </p:grpSpPr>
        <p:grpSp>
          <p:nvGrpSpPr>
            <p:cNvPr id="9" name="그룹 8"/>
            <p:cNvGrpSpPr>
              <a:grpSpLocks noChangeAspect="1"/>
            </p:cNvGrpSpPr>
            <p:nvPr/>
          </p:nvGrpSpPr>
          <p:grpSpPr>
            <a:xfrm>
              <a:off x="1043335" y="404664"/>
              <a:ext cx="144001" cy="144000"/>
              <a:chOff x="250825" y="620688"/>
              <a:chExt cx="115888" cy="115887"/>
            </a:xfrm>
          </p:grpSpPr>
          <p:sp>
            <p:nvSpPr>
              <p:cNvPr id="11" name="직사각형 10"/>
              <p:cNvSpPr>
                <a:spLocks noChangeAspect="1"/>
              </p:cNvSpPr>
              <p:nvPr/>
            </p:nvSpPr>
            <p:spPr bwMode="auto">
              <a:xfrm>
                <a:off x="250825" y="620688"/>
                <a:ext cx="50800" cy="5080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2" name="직사각형 11"/>
              <p:cNvSpPr>
                <a:spLocks noChangeAspect="1"/>
              </p:cNvSpPr>
              <p:nvPr/>
            </p:nvSpPr>
            <p:spPr bwMode="auto">
              <a:xfrm>
                <a:off x="315913" y="620688"/>
                <a:ext cx="50800" cy="508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3" name="직사각형 12"/>
              <p:cNvSpPr>
                <a:spLocks noChangeAspect="1"/>
              </p:cNvSpPr>
              <p:nvPr/>
            </p:nvSpPr>
            <p:spPr bwMode="auto">
              <a:xfrm>
                <a:off x="250825" y="685775"/>
                <a:ext cx="50800" cy="508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4" name="직사각형 13"/>
              <p:cNvSpPr>
                <a:spLocks noChangeAspect="1"/>
              </p:cNvSpPr>
              <p:nvPr/>
            </p:nvSpPr>
            <p:spPr bwMode="auto">
              <a:xfrm>
                <a:off x="315913" y="685775"/>
                <a:ext cx="50800" cy="508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 bwMode="auto">
            <a:xfrm>
              <a:off x="1234854" y="424993"/>
              <a:ext cx="1694465" cy="143553"/>
            </a:xfrm>
            <a:prstGeom prst="rect">
              <a:avLst/>
            </a:prstGeom>
            <a:noFill/>
            <a:ln w="3175" cmpd="sng">
              <a:noFill/>
            </a:ln>
          </p:spPr>
          <p:txBody>
            <a:bodyPr wrap="none" lIns="0" tIns="0" rIns="144000" bIns="0" anchor="ctr"/>
            <a:lstStyle/>
            <a:p>
              <a:pPr marL="204879" marR="0" lvl="0" indent="-204879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>
                    <a:lumMod val="95000"/>
                    <a:lumOff val="5000"/>
                  </a:sysClr>
                </a:buClr>
                <a:buSzTx/>
                <a:buFontTx/>
                <a:buNone/>
                <a:tabLst/>
                <a:defRPr/>
              </a:pPr>
              <a:r>
                <a:rPr lang="ko-KR" altLang="en-US" sz="1400" b="1" kern="0" spc="-30" noProof="0" dirty="0" smtClean="0">
                  <a:gradFill>
                    <a:gsLst>
                      <a:gs pos="0">
                        <a:schemeClr val="tx1"/>
                      </a:gs>
                      <a:gs pos="50000">
                        <a:schemeClr val="tx1"/>
                      </a:gs>
                      <a:gs pos="100000">
                        <a:schemeClr val="tx1"/>
                      </a:gs>
                    </a:gsLst>
                    <a:lin ang="2700000" scaled="1"/>
                  </a:gradFill>
                  <a:latin typeface="-2002" pitchFamily="18" charset="-127"/>
                  <a:ea typeface="-2002" pitchFamily="18" charset="-127"/>
                </a:rPr>
                <a:t>조직</a:t>
              </a:r>
              <a:r>
                <a:rPr lang="ko-KR" altLang="en-US" sz="1400" b="1" kern="0" spc="-30" noProof="0" dirty="0">
                  <a:gradFill>
                    <a:gsLst>
                      <a:gs pos="0">
                        <a:schemeClr val="tx1"/>
                      </a:gs>
                      <a:gs pos="50000">
                        <a:schemeClr val="tx1"/>
                      </a:gs>
                      <a:gs pos="100000">
                        <a:schemeClr val="tx1"/>
                      </a:gs>
                    </a:gsLst>
                    <a:lin ang="2700000" scaled="1"/>
                  </a:gradFill>
                  <a:latin typeface="-2002" pitchFamily="18" charset="-127"/>
                  <a:ea typeface="-2002" pitchFamily="18" charset="-127"/>
                </a:rPr>
                <a:t>도</a:t>
              </a:r>
              <a:endParaRPr kumimoji="0" lang="ko-KR" altLang="en-US" sz="1400" b="1" i="0" u="none" strike="noStrike" kern="0" cap="none" spc="-3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2700000" scaled="1"/>
                </a:gradFill>
                <a:effectLst/>
                <a:uLnTx/>
                <a:uFillTx/>
                <a:latin typeface="-2002" pitchFamily="18" charset="-127"/>
                <a:ea typeface="-2002" pitchFamily="18" charset="-127"/>
              </a:endParaRPr>
            </a:p>
          </p:txBody>
        </p:sp>
      </p:grpSp>
      <p:cxnSp>
        <p:nvCxnSpPr>
          <p:cNvPr id="41" name="직선 연결선 48"/>
          <p:cNvCxnSpPr/>
          <p:nvPr/>
        </p:nvCxnSpPr>
        <p:spPr>
          <a:xfrm>
            <a:off x="1147625" y="4325829"/>
            <a:ext cx="1691691" cy="0"/>
          </a:xfrm>
          <a:prstGeom prst="straightConnector1">
            <a:avLst/>
          </a:prstGeom>
          <a:noFill/>
          <a:ln w="28575" cap="rnd" cmpd="sng" algn="ctr">
            <a:solidFill>
              <a:schemeClr val="bg1">
                <a:lumMod val="75000"/>
              </a:schemeClr>
            </a:solidFill>
            <a:prstDash val="dash"/>
            <a:round/>
          </a:ln>
          <a:effectLst/>
        </p:spPr>
      </p:cxnSp>
      <p:cxnSp>
        <p:nvCxnSpPr>
          <p:cNvPr id="42" name="직선 연결선 48"/>
          <p:cNvCxnSpPr/>
          <p:nvPr/>
        </p:nvCxnSpPr>
        <p:spPr>
          <a:xfrm flipV="1">
            <a:off x="1147625" y="3074235"/>
            <a:ext cx="1691691" cy="0"/>
          </a:xfrm>
          <a:prstGeom prst="straightConnector1">
            <a:avLst/>
          </a:prstGeom>
          <a:noFill/>
          <a:ln w="28575" cap="rnd" cmpd="sng" algn="ctr">
            <a:solidFill>
              <a:schemeClr val="bg1">
                <a:lumMod val="75000"/>
              </a:schemeClr>
            </a:solidFill>
            <a:prstDash val="dash"/>
            <a:round/>
          </a:ln>
          <a:effectLst/>
        </p:spPr>
      </p:cxnSp>
      <p:cxnSp>
        <p:nvCxnSpPr>
          <p:cNvPr id="43" name="직선 연결선 48"/>
          <p:cNvCxnSpPr/>
          <p:nvPr/>
        </p:nvCxnSpPr>
        <p:spPr>
          <a:xfrm rot="10800000">
            <a:off x="2826886" y="2049664"/>
            <a:ext cx="12430" cy="3484473"/>
          </a:xfrm>
          <a:prstGeom prst="bentConnector3">
            <a:avLst>
              <a:gd name="adj1" fmla="val 13888075"/>
            </a:avLst>
          </a:prstGeom>
          <a:noFill/>
          <a:ln w="28575" cap="rnd" cmpd="sng" algn="ctr">
            <a:solidFill>
              <a:schemeClr val="bg1">
                <a:lumMod val="75000"/>
              </a:schemeClr>
            </a:solidFill>
            <a:prstDash val="dash"/>
            <a:round/>
          </a:ln>
          <a:effectLst/>
        </p:spPr>
      </p:cxnSp>
      <p:sp>
        <p:nvSpPr>
          <p:cNvPr id="63" name="모서리가 둥근 직사각형 62"/>
          <p:cNvSpPr/>
          <p:nvPr/>
        </p:nvSpPr>
        <p:spPr>
          <a:xfrm>
            <a:off x="443397" y="3532419"/>
            <a:ext cx="1127491" cy="267884"/>
          </a:xfrm>
          <a:prstGeom prst="roundRect">
            <a:avLst>
              <a:gd name="adj" fmla="val 11389"/>
            </a:avLst>
          </a:prstGeom>
          <a:solidFill>
            <a:schemeClr val="bg1">
              <a:lumMod val="85000"/>
            </a:schemeClr>
          </a:solidFill>
        </p:spPr>
        <p:txBody>
          <a:bodyPr wrap="square" lIns="324000" tIns="3600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-50" normalizeH="0" baseline="0" noProof="0" dirty="0" smtClean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+mn-ea"/>
              </a:rPr>
              <a:t>대표이사</a:t>
            </a:r>
            <a:endParaRPr kumimoji="0" lang="en-US" altLang="ko-KR" sz="1200" b="1" i="0" u="none" strike="noStrike" kern="0" cap="none" spc="-50" normalizeH="0" baseline="0" noProof="0" dirty="0" smtClean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+mn-ea"/>
            </a:endParaRPr>
          </a:p>
        </p:txBody>
      </p:sp>
      <p:sp>
        <p:nvSpPr>
          <p:cNvPr id="64" name="양쪽 모서리가 둥근 사각형 9"/>
          <p:cNvSpPr/>
          <p:nvPr/>
        </p:nvSpPr>
        <p:spPr>
          <a:xfrm>
            <a:off x="549917" y="3359949"/>
            <a:ext cx="234969" cy="533344"/>
          </a:xfrm>
          <a:custGeom>
            <a:avLst/>
            <a:gdLst/>
            <a:ahLst/>
            <a:cxnLst/>
            <a:rect l="l" t="t" r="r" b="b"/>
            <a:pathLst>
              <a:path w="1399158" h="3342084">
                <a:moveTo>
                  <a:pt x="361826" y="644252"/>
                </a:moveTo>
                <a:lnTo>
                  <a:pt x="1039118" y="644252"/>
                </a:lnTo>
                <a:cubicBezTo>
                  <a:pt x="1237963" y="644252"/>
                  <a:pt x="1399158" y="805447"/>
                  <a:pt x="1399158" y="1004292"/>
                </a:cubicBezTo>
                <a:lnTo>
                  <a:pt x="1399158" y="1017451"/>
                </a:lnTo>
                <a:lnTo>
                  <a:pt x="1399158" y="1017488"/>
                </a:lnTo>
                <a:lnTo>
                  <a:pt x="1399158" y="1786173"/>
                </a:lnTo>
                <a:cubicBezTo>
                  <a:pt x="1399158" y="1849929"/>
                  <a:pt x="1347473" y="1901614"/>
                  <a:pt x="1283717" y="1901614"/>
                </a:cubicBezTo>
                <a:cubicBezTo>
                  <a:pt x="1219961" y="1901614"/>
                  <a:pt x="1168276" y="1849929"/>
                  <a:pt x="1168276" y="1786173"/>
                </a:cubicBezTo>
                <a:lnTo>
                  <a:pt x="1168276" y="1017488"/>
                </a:lnTo>
                <a:lnTo>
                  <a:pt x="1072505" y="1017488"/>
                </a:lnTo>
                <a:lnTo>
                  <a:pt x="1072505" y="1868223"/>
                </a:lnTo>
                <a:lnTo>
                  <a:pt x="1072505" y="1932384"/>
                </a:lnTo>
                <a:lnTo>
                  <a:pt x="1072505" y="3182515"/>
                </a:lnTo>
                <a:cubicBezTo>
                  <a:pt x="1072505" y="3270643"/>
                  <a:pt x="1001064" y="3342084"/>
                  <a:pt x="912936" y="3342084"/>
                </a:cubicBezTo>
                <a:cubicBezTo>
                  <a:pt x="824808" y="3342084"/>
                  <a:pt x="753367" y="3270643"/>
                  <a:pt x="753367" y="3182515"/>
                </a:cubicBezTo>
                <a:lnTo>
                  <a:pt x="753367" y="1932384"/>
                </a:lnTo>
                <a:lnTo>
                  <a:pt x="647055" y="1932384"/>
                </a:lnTo>
                <a:lnTo>
                  <a:pt x="647055" y="3182515"/>
                </a:lnTo>
                <a:cubicBezTo>
                  <a:pt x="647055" y="3270643"/>
                  <a:pt x="575614" y="3342084"/>
                  <a:pt x="487486" y="3342084"/>
                </a:cubicBezTo>
                <a:cubicBezTo>
                  <a:pt x="399358" y="3342084"/>
                  <a:pt x="327917" y="3270643"/>
                  <a:pt x="327917" y="3182515"/>
                </a:cubicBezTo>
                <a:lnTo>
                  <a:pt x="327917" y="1932384"/>
                </a:lnTo>
                <a:lnTo>
                  <a:pt x="327917" y="1868223"/>
                </a:lnTo>
                <a:lnTo>
                  <a:pt x="327917" y="1017488"/>
                </a:lnTo>
                <a:lnTo>
                  <a:pt x="230882" y="1017488"/>
                </a:lnTo>
                <a:lnTo>
                  <a:pt x="230882" y="1786173"/>
                </a:lnTo>
                <a:cubicBezTo>
                  <a:pt x="230882" y="1849929"/>
                  <a:pt x="179197" y="1901614"/>
                  <a:pt x="115441" y="1901614"/>
                </a:cubicBezTo>
                <a:cubicBezTo>
                  <a:pt x="51685" y="1901614"/>
                  <a:pt x="0" y="1849929"/>
                  <a:pt x="0" y="1786173"/>
                </a:cubicBezTo>
                <a:lnTo>
                  <a:pt x="0" y="1017451"/>
                </a:lnTo>
                <a:lnTo>
                  <a:pt x="1786" y="1008605"/>
                </a:lnTo>
                <a:lnTo>
                  <a:pt x="1786" y="1004292"/>
                </a:lnTo>
                <a:cubicBezTo>
                  <a:pt x="1786" y="805447"/>
                  <a:pt x="162981" y="644252"/>
                  <a:pt x="361826" y="644252"/>
                </a:cubicBezTo>
                <a:close/>
                <a:moveTo>
                  <a:pt x="689161" y="0"/>
                </a:moveTo>
                <a:cubicBezTo>
                  <a:pt x="848237" y="0"/>
                  <a:pt x="977193" y="128956"/>
                  <a:pt x="977193" y="288032"/>
                </a:cubicBezTo>
                <a:cubicBezTo>
                  <a:pt x="977193" y="447108"/>
                  <a:pt x="848237" y="576064"/>
                  <a:pt x="689161" y="576064"/>
                </a:cubicBezTo>
                <a:cubicBezTo>
                  <a:pt x="530085" y="576064"/>
                  <a:pt x="401129" y="447108"/>
                  <a:pt x="401129" y="288032"/>
                </a:cubicBezTo>
                <a:cubicBezTo>
                  <a:pt x="401129" y="128956"/>
                  <a:pt x="530085" y="0"/>
                  <a:pt x="689161" y="0"/>
                </a:cubicBezTo>
                <a:close/>
              </a:path>
            </a:pathLst>
          </a:custGeom>
          <a:solidFill>
            <a:srgbClr val="FF99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60" name="모서리가 둥근 직사각형 59"/>
          <p:cNvSpPr/>
          <p:nvPr/>
        </p:nvSpPr>
        <p:spPr>
          <a:xfrm>
            <a:off x="1605986" y="1959008"/>
            <a:ext cx="1127491" cy="267884"/>
          </a:xfrm>
          <a:prstGeom prst="roundRect">
            <a:avLst>
              <a:gd name="adj" fmla="val 11389"/>
            </a:avLst>
          </a:prstGeom>
          <a:solidFill>
            <a:schemeClr val="bg1">
              <a:lumMod val="85000"/>
            </a:schemeClr>
          </a:solidFill>
        </p:spPr>
        <p:txBody>
          <a:bodyPr wrap="square" lIns="324000" tIns="3600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-50" normalizeH="0" baseline="0" noProof="0" dirty="0" smtClean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+mn-ea"/>
              </a:rPr>
              <a:t>경영부문</a:t>
            </a:r>
            <a:endParaRPr kumimoji="0" lang="en-US" altLang="ko-KR" sz="1200" b="1" i="0" u="none" strike="noStrike" kern="0" cap="none" spc="-50" normalizeH="0" baseline="0" noProof="0" dirty="0" smtClean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+mn-ea"/>
            </a:endParaRPr>
          </a:p>
        </p:txBody>
      </p:sp>
      <p:sp>
        <p:nvSpPr>
          <p:cNvPr id="61" name="양쪽 모서리가 둥근 사각형 9"/>
          <p:cNvSpPr/>
          <p:nvPr/>
        </p:nvSpPr>
        <p:spPr>
          <a:xfrm>
            <a:off x="1712507" y="1786538"/>
            <a:ext cx="234969" cy="533344"/>
          </a:xfrm>
          <a:custGeom>
            <a:avLst/>
            <a:gdLst/>
            <a:ahLst/>
            <a:cxnLst/>
            <a:rect l="l" t="t" r="r" b="b"/>
            <a:pathLst>
              <a:path w="1399158" h="3342084">
                <a:moveTo>
                  <a:pt x="361826" y="644252"/>
                </a:moveTo>
                <a:lnTo>
                  <a:pt x="1039118" y="644252"/>
                </a:lnTo>
                <a:cubicBezTo>
                  <a:pt x="1237963" y="644252"/>
                  <a:pt x="1399158" y="805447"/>
                  <a:pt x="1399158" y="1004292"/>
                </a:cubicBezTo>
                <a:lnTo>
                  <a:pt x="1399158" y="1017451"/>
                </a:lnTo>
                <a:lnTo>
                  <a:pt x="1399158" y="1017488"/>
                </a:lnTo>
                <a:lnTo>
                  <a:pt x="1399158" y="1786173"/>
                </a:lnTo>
                <a:cubicBezTo>
                  <a:pt x="1399158" y="1849929"/>
                  <a:pt x="1347473" y="1901614"/>
                  <a:pt x="1283717" y="1901614"/>
                </a:cubicBezTo>
                <a:cubicBezTo>
                  <a:pt x="1219961" y="1901614"/>
                  <a:pt x="1168276" y="1849929"/>
                  <a:pt x="1168276" y="1786173"/>
                </a:cubicBezTo>
                <a:lnTo>
                  <a:pt x="1168276" y="1017488"/>
                </a:lnTo>
                <a:lnTo>
                  <a:pt x="1072505" y="1017488"/>
                </a:lnTo>
                <a:lnTo>
                  <a:pt x="1072505" y="1868223"/>
                </a:lnTo>
                <a:lnTo>
                  <a:pt x="1072505" y="1932384"/>
                </a:lnTo>
                <a:lnTo>
                  <a:pt x="1072505" y="3182515"/>
                </a:lnTo>
                <a:cubicBezTo>
                  <a:pt x="1072505" y="3270643"/>
                  <a:pt x="1001064" y="3342084"/>
                  <a:pt x="912936" y="3342084"/>
                </a:cubicBezTo>
                <a:cubicBezTo>
                  <a:pt x="824808" y="3342084"/>
                  <a:pt x="753367" y="3270643"/>
                  <a:pt x="753367" y="3182515"/>
                </a:cubicBezTo>
                <a:lnTo>
                  <a:pt x="753367" y="1932384"/>
                </a:lnTo>
                <a:lnTo>
                  <a:pt x="647055" y="1932384"/>
                </a:lnTo>
                <a:lnTo>
                  <a:pt x="647055" y="3182515"/>
                </a:lnTo>
                <a:cubicBezTo>
                  <a:pt x="647055" y="3270643"/>
                  <a:pt x="575614" y="3342084"/>
                  <a:pt x="487486" y="3342084"/>
                </a:cubicBezTo>
                <a:cubicBezTo>
                  <a:pt x="399358" y="3342084"/>
                  <a:pt x="327917" y="3270643"/>
                  <a:pt x="327917" y="3182515"/>
                </a:cubicBezTo>
                <a:lnTo>
                  <a:pt x="327917" y="1932384"/>
                </a:lnTo>
                <a:lnTo>
                  <a:pt x="327917" y="1868223"/>
                </a:lnTo>
                <a:lnTo>
                  <a:pt x="327917" y="1017488"/>
                </a:lnTo>
                <a:lnTo>
                  <a:pt x="230882" y="1017488"/>
                </a:lnTo>
                <a:lnTo>
                  <a:pt x="230882" y="1786173"/>
                </a:lnTo>
                <a:cubicBezTo>
                  <a:pt x="230882" y="1849929"/>
                  <a:pt x="179197" y="1901614"/>
                  <a:pt x="115441" y="1901614"/>
                </a:cubicBezTo>
                <a:cubicBezTo>
                  <a:pt x="51685" y="1901614"/>
                  <a:pt x="0" y="1849929"/>
                  <a:pt x="0" y="1786173"/>
                </a:cubicBezTo>
                <a:lnTo>
                  <a:pt x="0" y="1017451"/>
                </a:lnTo>
                <a:lnTo>
                  <a:pt x="1786" y="1008605"/>
                </a:lnTo>
                <a:lnTo>
                  <a:pt x="1786" y="1004292"/>
                </a:lnTo>
                <a:cubicBezTo>
                  <a:pt x="1786" y="805447"/>
                  <a:pt x="162981" y="644252"/>
                  <a:pt x="361826" y="644252"/>
                </a:cubicBezTo>
                <a:close/>
                <a:moveTo>
                  <a:pt x="689161" y="0"/>
                </a:moveTo>
                <a:cubicBezTo>
                  <a:pt x="848237" y="0"/>
                  <a:pt x="977193" y="128956"/>
                  <a:pt x="977193" y="288032"/>
                </a:cubicBezTo>
                <a:cubicBezTo>
                  <a:pt x="977193" y="447108"/>
                  <a:pt x="848237" y="576064"/>
                  <a:pt x="689161" y="576064"/>
                </a:cubicBezTo>
                <a:cubicBezTo>
                  <a:pt x="530085" y="576064"/>
                  <a:pt x="401129" y="447108"/>
                  <a:pt x="401129" y="288032"/>
                </a:cubicBezTo>
                <a:cubicBezTo>
                  <a:pt x="401129" y="128956"/>
                  <a:pt x="530085" y="0"/>
                  <a:pt x="689161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62" name="모서리가 둥근 직사각형 61"/>
          <p:cNvSpPr/>
          <p:nvPr/>
        </p:nvSpPr>
        <p:spPr>
          <a:xfrm>
            <a:off x="2839317" y="1959008"/>
            <a:ext cx="1127491" cy="267884"/>
          </a:xfrm>
          <a:prstGeom prst="roundRect">
            <a:avLst>
              <a:gd name="adj" fmla="val 11389"/>
            </a:avLst>
          </a:prstGeom>
          <a:solidFill>
            <a:schemeClr val="bg1">
              <a:lumMod val="85000"/>
            </a:schemeClr>
          </a:solidFill>
        </p:spPr>
        <p:txBody>
          <a:bodyPr wrap="square" lIns="0" tIns="3600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-50" normalizeH="0" baseline="0" noProof="0" dirty="0" smtClean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+mn-ea"/>
              </a:rPr>
              <a:t>경영지원팀</a:t>
            </a:r>
            <a:endParaRPr kumimoji="0" lang="en-US" altLang="ko-KR" sz="1200" b="1" i="0" u="none" strike="noStrike" kern="0" cap="none" spc="-50" normalizeH="0" baseline="0" noProof="0" dirty="0" smtClean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+mn-ea"/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1605986" y="2940293"/>
            <a:ext cx="1127491" cy="267884"/>
          </a:xfrm>
          <a:prstGeom prst="roundRect">
            <a:avLst>
              <a:gd name="adj" fmla="val 11389"/>
            </a:avLst>
          </a:prstGeom>
          <a:solidFill>
            <a:schemeClr val="bg1">
              <a:lumMod val="85000"/>
            </a:schemeClr>
          </a:solidFill>
        </p:spPr>
        <p:txBody>
          <a:bodyPr wrap="square" lIns="324000" tIns="3600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0" spc="-50" noProof="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+mn-ea"/>
              </a:rPr>
              <a:t>기술지</a:t>
            </a:r>
            <a:r>
              <a:rPr lang="ko-KR" altLang="en-US" sz="1200" b="1" kern="0" spc="-50" noProof="0" dirty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+mn-ea"/>
              </a:rPr>
              <a:t>원</a:t>
            </a:r>
            <a:endParaRPr kumimoji="0" lang="en-US" altLang="ko-KR" sz="1200" b="1" i="0" u="none" strike="noStrike" kern="0" cap="none" spc="-50" normalizeH="0" baseline="0" noProof="0" dirty="0" smtClean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+mn-ea"/>
            </a:endParaRPr>
          </a:p>
        </p:txBody>
      </p:sp>
      <p:sp>
        <p:nvSpPr>
          <p:cNvPr id="47" name="양쪽 모서리가 둥근 사각형 9"/>
          <p:cNvSpPr/>
          <p:nvPr/>
        </p:nvSpPr>
        <p:spPr>
          <a:xfrm>
            <a:off x="1712506" y="2767823"/>
            <a:ext cx="234969" cy="533344"/>
          </a:xfrm>
          <a:custGeom>
            <a:avLst/>
            <a:gdLst/>
            <a:ahLst/>
            <a:cxnLst/>
            <a:rect l="l" t="t" r="r" b="b"/>
            <a:pathLst>
              <a:path w="1399158" h="3342084">
                <a:moveTo>
                  <a:pt x="361826" y="644252"/>
                </a:moveTo>
                <a:lnTo>
                  <a:pt x="1039118" y="644252"/>
                </a:lnTo>
                <a:cubicBezTo>
                  <a:pt x="1237963" y="644252"/>
                  <a:pt x="1399158" y="805447"/>
                  <a:pt x="1399158" y="1004292"/>
                </a:cubicBezTo>
                <a:lnTo>
                  <a:pt x="1399158" y="1017451"/>
                </a:lnTo>
                <a:lnTo>
                  <a:pt x="1399158" y="1017488"/>
                </a:lnTo>
                <a:lnTo>
                  <a:pt x="1399158" y="1786173"/>
                </a:lnTo>
                <a:cubicBezTo>
                  <a:pt x="1399158" y="1849929"/>
                  <a:pt x="1347473" y="1901614"/>
                  <a:pt x="1283717" y="1901614"/>
                </a:cubicBezTo>
                <a:cubicBezTo>
                  <a:pt x="1219961" y="1901614"/>
                  <a:pt x="1168276" y="1849929"/>
                  <a:pt x="1168276" y="1786173"/>
                </a:cubicBezTo>
                <a:lnTo>
                  <a:pt x="1168276" y="1017488"/>
                </a:lnTo>
                <a:lnTo>
                  <a:pt x="1072505" y="1017488"/>
                </a:lnTo>
                <a:lnTo>
                  <a:pt x="1072505" y="1868223"/>
                </a:lnTo>
                <a:lnTo>
                  <a:pt x="1072505" y="1932384"/>
                </a:lnTo>
                <a:lnTo>
                  <a:pt x="1072505" y="3182515"/>
                </a:lnTo>
                <a:cubicBezTo>
                  <a:pt x="1072505" y="3270643"/>
                  <a:pt x="1001064" y="3342084"/>
                  <a:pt x="912936" y="3342084"/>
                </a:cubicBezTo>
                <a:cubicBezTo>
                  <a:pt x="824808" y="3342084"/>
                  <a:pt x="753367" y="3270643"/>
                  <a:pt x="753367" y="3182515"/>
                </a:cubicBezTo>
                <a:lnTo>
                  <a:pt x="753367" y="1932384"/>
                </a:lnTo>
                <a:lnTo>
                  <a:pt x="647055" y="1932384"/>
                </a:lnTo>
                <a:lnTo>
                  <a:pt x="647055" y="3182515"/>
                </a:lnTo>
                <a:cubicBezTo>
                  <a:pt x="647055" y="3270643"/>
                  <a:pt x="575614" y="3342084"/>
                  <a:pt x="487486" y="3342084"/>
                </a:cubicBezTo>
                <a:cubicBezTo>
                  <a:pt x="399358" y="3342084"/>
                  <a:pt x="327917" y="3270643"/>
                  <a:pt x="327917" y="3182515"/>
                </a:cubicBezTo>
                <a:lnTo>
                  <a:pt x="327917" y="1932384"/>
                </a:lnTo>
                <a:lnTo>
                  <a:pt x="327917" y="1868223"/>
                </a:lnTo>
                <a:lnTo>
                  <a:pt x="327917" y="1017488"/>
                </a:lnTo>
                <a:lnTo>
                  <a:pt x="230882" y="1017488"/>
                </a:lnTo>
                <a:lnTo>
                  <a:pt x="230882" y="1786173"/>
                </a:lnTo>
                <a:cubicBezTo>
                  <a:pt x="230882" y="1849929"/>
                  <a:pt x="179197" y="1901614"/>
                  <a:pt x="115441" y="1901614"/>
                </a:cubicBezTo>
                <a:cubicBezTo>
                  <a:pt x="51685" y="1901614"/>
                  <a:pt x="0" y="1849929"/>
                  <a:pt x="0" y="1786173"/>
                </a:cubicBezTo>
                <a:lnTo>
                  <a:pt x="0" y="1017451"/>
                </a:lnTo>
                <a:lnTo>
                  <a:pt x="1786" y="1008605"/>
                </a:lnTo>
                <a:lnTo>
                  <a:pt x="1786" y="1004292"/>
                </a:lnTo>
                <a:cubicBezTo>
                  <a:pt x="1786" y="805447"/>
                  <a:pt x="162981" y="644252"/>
                  <a:pt x="361826" y="644252"/>
                </a:cubicBezTo>
                <a:close/>
                <a:moveTo>
                  <a:pt x="689161" y="0"/>
                </a:moveTo>
                <a:cubicBezTo>
                  <a:pt x="848237" y="0"/>
                  <a:pt x="977193" y="128956"/>
                  <a:pt x="977193" y="288032"/>
                </a:cubicBezTo>
                <a:cubicBezTo>
                  <a:pt x="977193" y="447108"/>
                  <a:pt x="848237" y="576064"/>
                  <a:pt x="689161" y="576064"/>
                </a:cubicBezTo>
                <a:cubicBezTo>
                  <a:pt x="530085" y="576064"/>
                  <a:pt x="401129" y="447108"/>
                  <a:pt x="401129" y="288032"/>
                </a:cubicBezTo>
                <a:cubicBezTo>
                  <a:pt x="401129" y="128956"/>
                  <a:pt x="530085" y="0"/>
                  <a:pt x="689161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2839316" y="2940293"/>
            <a:ext cx="1127491" cy="267884"/>
          </a:xfrm>
          <a:prstGeom prst="roundRect">
            <a:avLst>
              <a:gd name="adj" fmla="val 11389"/>
            </a:avLst>
          </a:prstGeom>
          <a:solidFill>
            <a:schemeClr val="bg1">
              <a:lumMod val="85000"/>
            </a:schemeClr>
          </a:solidFill>
        </p:spPr>
        <p:txBody>
          <a:bodyPr wrap="square" lIns="0" tIns="3600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0" spc="-5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+mn-ea"/>
              </a:rPr>
              <a:t>기술지</a:t>
            </a:r>
            <a:r>
              <a:rPr lang="ko-KR" altLang="en-US" sz="1200" b="1" kern="0" spc="-50" dirty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+mn-ea"/>
              </a:rPr>
              <a:t>원</a:t>
            </a:r>
            <a:endParaRPr kumimoji="0" lang="en-US" altLang="ko-KR" sz="1200" b="1" i="0" u="none" strike="noStrike" kern="0" cap="none" spc="-50" normalizeH="0" baseline="0" noProof="0" dirty="0" smtClean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+mn-ea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2839316" y="3303591"/>
            <a:ext cx="1127491" cy="267884"/>
          </a:xfrm>
          <a:prstGeom prst="roundRect">
            <a:avLst>
              <a:gd name="adj" fmla="val 11389"/>
            </a:avLst>
          </a:prstGeom>
          <a:solidFill>
            <a:schemeClr val="bg1">
              <a:lumMod val="85000"/>
            </a:schemeClr>
          </a:solidFill>
        </p:spPr>
        <p:txBody>
          <a:bodyPr wrap="square" lIns="0" tIns="3600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-50" normalizeH="0" baseline="0" noProof="0" dirty="0" smtClean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+mn-ea"/>
              </a:rPr>
              <a:t>서비스</a:t>
            </a:r>
            <a:endParaRPr kumimoji="0" lang="en-US" altLang="ko-KR" sz="1200" b="1" i="0" u="none" strike="noStrike" kern="0" cap="none" spc="-50" normalizeH="0" baseline="0" noProof="0" dirty="0" smtClean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+mn-ea"/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1605986" y="4191887"/>
            <a:ext cx="1127491" cy="267884"/>
          </a:xfrm>
          <a:prstGeom prst="roundRect">
            <a:avLst>
              <a:gd name="adj" fmla="val 11389"/>
            </a:avLst>
          </a:prstGeom>
          <a:solidFill>
            <a:schemeClr val="bg1">
              <a:lumMod val="85000"/>
            </a:schemeClr>
          </a:solidFill>
        </p:spPr>
        <p:txBody>
          <a:bodyPr wrap="square" lIns="324000" tIns="3600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-50" normalizeH="0" baseline="0" noProof="0" dirty="0" smtClean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+mn-ea"/>
              </a:rPr>
              <a:t>기술영업</a:t>
            </a:r>
            <a:endParaRPr kumimoji="0" lang="en-US" altLang="ko-KR" sz="1200" b="1" i="0" u="none" strike="noStrike" kern="0" cap="none" spc="-50" normalizeH="0" baseline="0" noProof="0" dirty="0" smtClean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+mn-ea"/>
            </a:endParaRPr>
          </a:p>
        </p:txBody>
      </p:sp>
      <p:sp>
        <p:nvSpPr>
          <p:cNvPr id="51" name="양쪽 모서리가 둥근 사각형 9"/>
          <p:cNvSpPr/>
          <p:nvPr/>
        </p:nvSpPr>
        <p:spPr>
          <a:xfrm>
            <a:off x="1712506" y="4019416"/>
            <a:ext cx="234969" cy="533344"/>
          </a:xfrm>
          <a:custGeom>
            <a:avLst/>
            <a:gdLst/>
            <a:ahLst/>
            <a:cxnLst/>
            <a:rect l="l" t="t" r="r" b="b"/>
            <a:pathLst>
              <a:path w="1399158" h="3342084">
                <a:moveTo>
                  <a:pt x="361826" y="644252"/>
                </a:moveTo>
                <a:lnTo>
                  <a:pt x="1039118" y="644252"/>
                </a:lnTo>
                <a:cubicBezTo>
                  <a:pt x="1237963" y="644252"/>
                  <a:pt x="1399158" y="805447"/>
                  <a:pt x="1399158" y="1004292"/>
                </a:cubicBezTo>
                <a:lnTo>
                  <a:pt x="1399158" y="1017451"/>
                </a:lnTo>
                <a:lnTo>
                  <a:pt x="1399158" y="1017488"/>
                </a:lnTo>
                <a:lnTo>
                  <a:pt x="1399158" y="1786173"/>
                </a:lnTo>
                <a:cubicBezTo>
                  <a:pt x="1399158" y="1849929"/>
                  <a:pt x="1347473" y="1901614"/>
                  <a:pt x="1283717" y="1901614"/>
                </a:cubicBezTo>
                <a:cubicBezTo>
                  <a:pt x="1219961" y="1901614"/>
                  <a:pt x="1168276" y="1849929"/>
                  <a:pt x="1168276" y="1786173"/>
                </a:cubicBezTo>
                <a:lnTo>
                  <a:pt x="1168276" y="1017488"/>
                </a:lnTo>
                <a:lnTo>
                  <a:pt x="1072505" y="1017488"/>
                </a:lnTo>
                <a:lnTo>
                  <a:pt x="1072505" y="1868223"/>
                </a:lnTo>
                <a:lnTo>
                  <a:pt x="1072505" y="1932384"/>
                </a:lnTo>
                <a:lnTo>
                  <a:pt x="1072505" y="3182515"/>
                </a:lnTo>
                <a:cubicBezTo>
                  <a:pt x="1072505" y="3270643"/>
                  <a:pt x="1001064" y="3342084"/>
                  <a:pt x="912936" y="3342084"/>
                </a:cubicBezTo>
                <a:cubicBezTo>
                  <a:pt x="824808" y="3342084"/>
                  <a:pt x="753367" y="3270643"/>
                  <a:pt x="753367" y="3182515"/>
                </a:cubicBezTo>
                <a:lnTo>
                  <a:pt x="753367" y="1932384"/>
                </a:lnTo>
                <a:lnTo>
                  <a:pt x="647055" y="1932384"/>
                </a:lnTo>
                <a:lnTo>
                  <a:pt x="647055" y="3182515"/>
                </a:lnTo>
                <a:cubicBezTo>
                  <a:pt x="647055" y="3270643"/>
                  <a:pt x="575614" y="3342084"/>
                  <a:pt x="487486" y="3342084"/>
                </a:cubicBezTo>
                <a:cubicBezTo>
                  <a:pt x="399358" y="3342084"/>
                  <a:pt x="327917" y="3270643"/>
                  <a:pt x="327917" y="3182515"/>
                </a:cubicBezTo>
                <a:lnTo>
                  <a:pt x="327917" y="1932384"/>
                </a:lnTo>
                <a:lnTo>
                  <a:pt x="327917" y="1868223"/>
                </a:lnTo>
                <a:lnTo>
                  <a:pt x="327917" y="1017488"/>
                </a:lnTo>
                <a:lnTo>
                  <a:pt x="230882" y="1017488"/>
                </a:lnTo>
                <a:lnTo>
                  <a:pt x="230882" y="1786173"/>
                </a:lnTo>
                <a:cubicBezTo>
                  <a:pt x="230882" y="1849929"/>
                  <a:pt x="179197" y="1901614"/>
                  <a:pt x="115441" y="1901614"/>
                </a:cubicBezTo>
                <a:cubicBezTo>
                  <a:pt x="51685" y="1901614"/>
                  <a:pt x="0" y="1849929"/>
                  <a:pt x="0" y="1786173"/>
                </a:cubicBezTo>
                <a:lnTo>
                  <a:pt x="0" y="1017451"/>
                </a:lnTo>
                <a:lnTo>
                  <a:pt x="1786" y="1008605"/>
                </a:lnTo>
                <a:lnTo>
                  <a:pt x="1786" y="1004292"/>
                </a:lnTo>
                <a:cubicBezTo>
                  <a:pt x="1786" y="805447"/>
                  <a:pt x="162981" y="644252"/>
                  <a:pt x="361826" y="644252"/>
                </a:cubicBezTo>
                <a:close/>
                <a:moveTo>
                  <a:pt x="689161" y="0"/>
                </a:moveTo>
                <a:cubicBezTo>
                  <a:pt x="848237" y="0"/>
                  <a:pt x="977193" y="128956"/>
                  <a:pt x="977193" y="288032"/>
                </a:cubicBezTo>
                <a:cubicBezTo>
                  <a:pt x="977193" y="447108"/>
                  <a:pt x="848237" y="576064"/>
                  <a:pt x="689161" y="576064"/>
                </a:cubicBezTo>
                <a:cubicBezTo>
                  <a:pt x="530085" y="576064"/>
                  <a:pt x="401129" y="447108"/>
                  <a:pt x="401129" y="288032"/>
                </a:cubicBezTo>
                <a:cubicBezTo>
                  <a:pt x="401129" y="128956"/>
                  <a:pt x="530085" y="0"/>
                  <a:pt x="689161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2839316" y="4191887"/>
            <a:ext cx="1127491" cy="267884"/>
          </a:xfrm>
          <a:prstGeom prst="roundRect">
            <a:avLst>
              <a:gd name="adj" fmla="val 11389"/>
            </a:avLst>
          </a:prstGeom>
          <a:solidFill>
            <a:schemeClr val="bg1">
              <a:lumMod val="85000"/>
            </a:schemeClr>
          </a:solidFill>
        </p:spPr>
        <p:txBody>
          <a:bodyPr wrap="square" lIns="0" tIns="3600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0" spc="-5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+mn-ea"/>
              </a:rPr>
              <a:t>시장개</a:t>
            </a:r>
            <a:r>
              <a:rPr lang="ko-KR" altLang="en-US" sz="1200" b="1" kern="0" spc="-50" dirty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+mn-ea"/>
              </a:rPr>
              <a:t>척</a:t>
            </a:r>
            <a:endParaRPr kumimoji="0" lang="en-US" altLang="ko-KR" sz="1200" b="1" i="0" u="none" strike="noStrike" kern="0" cap="none" spc="-50" normalizeH="0" baseline="0" noProof="0" dirty="0" smtClean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+mn-ea"/>
            </a:endParaRPr>
          </a:p>
        </p:txBody>
      </p:sp>
      <p:sp>
        <p:nvSpPr>
          <p:cNvPr id="53" name="모서리가 둥근 직사각형 52"/>
          <p:cNvSpPr/>
          <p:nvPr/>
        </p:nvSpPr>
        <p:spPr>
          <a:xfrm>
            <a:off x="2839316" y="4555185"/>
            <a:ext cx="1127491" cy="267884"/>
          </a:xfrm>
          <a:prstGeom prst="roundRect">
            <a:avLst>
              <a:gd name="adj" fmla="val 11389"/>
            </a:avLst>
          </a:prstGeom>
          <a:solidFill>
            <a:schemeClr val="bg1">
              <a:lumMod val="85000"/>
            </a:schemeClr>
          </a:solidFill>
        </p:spPr>
        <p:txBody>
          <a:bodyPr wrap="square" lIns="0" tIns="3600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0" spc="-5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+mn-ea"/>
              </a:rPr>
              <a:t>제품판</a:t>
            </a:r>
            <a:r>
              <a:rPr lang="ko-KR" altLang="en-US" sz="1200" b="1" kern="0" spc="-50" dirty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+mn-ea"/>
              </a:rPr>
              <a:t>매</a:t>
            </a:r>
            <a:endParaRPr kumimoji="0" lang="en-US" altLang="ko-KR" sz="1200" b="1" i="0" u="none" strike="noStrike" kern="0" cap="none" spc="-50" normalizeH="0" baseline="0" noProof="0" dirty="0" smtClean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+mn-ea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1605986" y="5443481"/>
            <a:ext cx="1127491" cy="267884"/>
          </a:xfrm>
          <a:prstGeom prst="roundRect">
            <a:avLst>
              <a:gd name="adj" fmla="val 11389"/>
            </a:avLst>
          </a:prstGeom>
          <a:solidFill>
            <a:schemeClr val="bg1">
              <a:lumMod val="85000"/>
            </a:schemeClr>
          </a:solidFill>
        </p:spPr>
        <p:txBody>
          <a:bodyPr wrap="square" lIns="324000" tIns="3600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-50" normalizeH="0" baseline="0" noProof="0" dirty="0" smtClean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+mn-ea"/>
              </a:rPr>
              <a:t>연구부문</a:t>
            </a:r>
            <a:endParaRPr kumimoji="0" lang="en-US" altLang="ko-KR" sz="1200" b="1" i="0" u="none" strike="noStrike" kern="0" cap="none" spc="-50" normalizeH="0" baseline="0" noProof="0" dirty="0" smtClean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+mn-ea"/>
            </a:endParaRPr>
          </a:p>
        </p:txBody>
      </p:sp>
      <p:sp>
        <p:nvSpPr>
          <p:cNvPr id="58" name="양쪽 모서리가 둥근 사각형 9"/>
          <p:cNvSpPr/>
          <p:nvPr/>
        </p:nvSpPr>
        <p:spPr>
          <a:xfrm>
            <a:off x="1712507" y="5271011"/>
            <a:ext cx="234969" cy="533344"/>
          </a:xfrm>
          <a:custGeom>
            <a:avLst/>
            <a:gdLst/>
            <a:ahLst/>
            <a:cxnLst/>
            <a:rect l="l" t="t" r="r" b="b"/>
            <a:pathLst>
              <a:path w="1399158" h="3342084">
                <a:moveTo>
                  <a:pt x="361826" y="644252"/>
                </a:moveTo>
                <a:lnTo>
                  <a:pt x="1039118" y="644252"/>
                </a:lnTo>
                <a:cubicBezTo>
                  <a:pt x="1237963" y="644252"/>
                  <a:pt x="1399158" y="805447"/>
                  <a:pt x="1399158" y="1004292"/>
                </a:cubicBezTo>
                <a:lnTo>
                  <a:pt x="1399158" y="1017451"/>
                </a:lnTo>
                <a:lnTo>
                  <a:pt x="1399158" y="1017488"/>
                </a:lnTo>
                <a:lnTo>
                  <a:pt x="1399158" y="1786173"/>
                </a:lnTo>
                <a:cubicBezTo>
                  <a:pt x="1399158" y="1849929"/>
                  <a:pt x="1347473" y="1901614"/>
                  <a:pt x="1283717" y="1901614"/>
                </a:cubicBezTo>
                <a:cubicBezTo>
                  <a:pt x="1219961" y="1901614"/>
                  <a:pt x="1168276" y="1849929"/>
                  <a:pt x="1168276" y="1786173"/>
                </a:cubicBezTo>
                <a:lnTo>
                  <a:pt x="1168276" y="1017488"/>
                </a:lnTo>
                <a:lnTo>
                  <a:pt x="1072505" y="1017488"/>
                </a:lnTo>
                <a:lnTo>
                  <a:pt x="1072505" y="1868223"/>
                </a:lnTo>
                <a:lnTo>
                  <a:pt x="1072505" y="1932384"/>
                </a:lnTo>
                <a:lnTo>
                  <a:pt x="1072505" y="3182515"/>
                </a:lnTo>
                <a:cubicBezTo>
                  <a:pt x="1072505" y="3270643"/>
                  <a:pt x="1001064" y="3342084"/>
                  <a:pt x="912936" y="3342084"/>
                </a:cubicBezTo>
                <a:cubicBezTo>
                  <a:pt x="824808" y="3342084"/>
                  <a:pt x="753367" y="3270643"/>
                  <a:pt x="753367" y="3182515"/>
                </a:cubicBezTo>
                <a:lnTo>
                  <a:pt x="753367" y="1932384"/>
                </a:lnTo>
                <a:lnTo>
                  <a:pt x="647055" y="1932384"/>
                </a:lnTo>
                <a:lnTo>
                  <a:pt x="647055" y="3182515"/>
                </a:lnTo>
                <a:cubicBezTo>
                  <a:pt x="647055" y="3270643"/>
                  <a:pt x="575614" y="3342084"/>
                  <a:pt x="487486" y="3342084"/>
                </a:cubicBezTo>
                <a:cubicBezTo>
                  <a:pt x="399358" y="3342084"/>
                  <a:pt x="327917" y="3270643"/>
                  <a:pt x="327917" y="3182515"/>
                </a:cubicBezTo>
                <a:lnTo>
                  <a:pt x="327917" y="1932384"/>
                </a:lnTo>
                <a:lnTo>
                  <a:pt x="327917" y="1868223"/>
                </a:lnTo>
                <a:lnTo>
                  <a:pt x="327917" y="1017488"/>
                </a:lnTo>
                <a:lnTo>
                  <a:pt x="230882" y="1017488"/>
                </a:lnTo>
                <a:lnTo>
                  <a:pt x="230882" y="1786173"/>
                </a:lnTo>
                <a:cubicBezTo>
                  <a:pt x="230882" y="1849929"/>
                  <a:pt x="179197" y="1901614"/>
                  <a:pt x="115441" y="1901614"/>
                </a:cubicBezTo>
                <a:cubicBezTo>
                  <a:pt x="51685" y="1901614"/>
                  <a:pt x="0" y="1849929"/>
                  <a:pt x="0" y="1786173"/>
                </a:cubicBezTo>
                <a:lnTo>
                  <a:pt x="0" y="1017451"/>
                </a:lnTo>
                <a:lnTo>
                  <a:pt x="1786" y="1008605"/>
                </a:lnTo>
                <a:lnTo>
                  <a:pt x="1786" y="1004292"/>
                </a:lnTo>
                <a:cubicBezTo>
                  <a:pt x="1786" y="805447"/>
                  <a:pt x="162981" y="644252"/>
                  <a:pt x="361826" y="644252"/>
                </a:cubicBezTo>
                <a:close/>
                <a:moveTo>
                  <a:pt x="689161" y="0"/>
                </a:moveTo>
                <a:cubicBezTo>
                  <a:pt x="848237" y="0"/>
                  <a:pt x="977193" y="128956"/>
                  <a:pt x="977193" y="288032"/>
                </a:cubicBezTo>
                <a:cubicBezTo>
                  <a:pt x="977193" y="447108"/>
                  <a:pt x="848237" y="576064"/>
                  <a:pt x="689161" y="576064"/>
                </a:cubicBezTo>
                <a:cubicBezTo>
                  <a:pt x="530085" y="576064"/>
                  <a:pt x="401129" y="447108"/>
                  <a:pt x="401129" y="288032"/>
                </a:cubicBezTo>
                <a:cubicBezTo>
                  <a:pt x="401129" y="128956"/>
                  <a:pt x="530085" y="0"/>
                  <a:pt x="689161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9" name="모서리가 둥근 직사각형 58"/>
          <p:cNvSpPr/>
          <p:nvPr/>
        </p:nvSpPr>
        <p:spPr>
          <a:xfrm>
            <a:off x="2839317" y="5443481"/>
            <a:ext cx="1127491" cy="267884"/>
          </a:xfrm>
          <a:prstGeom prst="roundRect">
            <a:avLst>
              <a:gd name="adj" fmla="val 11389"/>
            </a:avLst>
          </a:prstGeom>
          <a:solidFill>
            <a:schemeClr val="bg1">
              <a:lumMod val="85000"/>
            </a:schemeClr>
          </a:solidFill>
        </p:spPr>
        <p:txBody>
          <a:bodyPr wrap="square" lIns="0" tIns="3600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0" spc="-5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+mn-ea"/>
              </a:rPr>
              <a:t>진동연</a:t>
            </a:r>
            <a:r>
              <a:rPr lang="ko-KR" altLang="en-US" sz="1200" b="1" kern="0" spc="-50" dirty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+mn-ea"/>
              </a:rPr>
              <a:t>구</a:t>
            </a:r>
            <a:endParaRPr kumimoji="0" lang="en-US" altLang="ko-KR" sz="1200" b="1" i="0" u="none" strike="noStrike" kern="0" cap="none" spc="-50" normalizeH="0" baseline="0" noProof="0" dirty="0" smtClean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+mn-ea"/>
            </a:endParaRPr>
          </a:p>
        </p:txBody>
      </p:sp>
      <p:sp>
        <p:nvSpPr>
          <p:cNvPr id="88" name="모서리가 둥근 직사각형 87"/>
          <p:cNvSpPr/>
          <p:nvPr/>
        </p:nvSpPr>
        <p:spPr>
          <a:xfrm>
            <a:off x="2826885" y="5793537"/>
            <a:ext cx="1127492" cy="267884"/>
          </a:xfrm>
          <a:prstGeom prst="roundRect">
            <a:avLst>
              <a:gd name="adj" fmla="val 11389"/>
            </a:avLst>
          </a:prstGeom>
          <a:solidFill>
            <a:schemeClr val="bg1">
              <a:lumMod val="85000"/>
            </a:schemeClr>
          </a:solidFill>
        </p:spPr>
        <p:txBody>
          <a:bodyPr wrap="square" lIns="0" tIns="3600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0" spc="-5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+mn-ea"/>
              </a:rPr>
              <a:t>제품개</a:t>
            </a:r>
            <a:r>
              <a:rPr lang="ko-KR" altLang="en-US" sz="1200" b="1" kern="0" spc="-50" dirty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+mn-ea"/>
              </a:rPr>
              <a:t>발</a:t>
            </a:r>
            <a:endParaRPr kumimoji="0" lang="en-US" altLang="ko-KR" sz="1200" b="1" i="0" u="none" strike="noStrike" kern="0" cap="none" spc="-50" normalizeH="0" baseline="0" noProof="0" dirty="0" smtClean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+mn-ea"/>
            </a:endParaRPr>
          </a:p>
        </p:txBody>
      </p:sp>
      <p:cxnSp>
        <p:nvCxnSpPr>
          <p:cNvPr id="55" name="직선 연결선 48"/>
          <p:cNvCxnSpPr/>
          <p:nvPr/>
        </p:nvCxnSpPr>
        <p:spPr>
          <a:xfrm>
            <a:off x="3403062" y="3208177"/>
            <a:ext cx="0" cy="95414"/>
          </a:xfrm>
          <a:prstGeom prst="straightConnector1">
            <a:avLst/>
          </a:prstGeom>
          <a:noFill/>
          <a:ln w="3175" cap="rnd" cmpd="sng" algn="ctr">
            <a:solidFill>
              <a:schemeClr val="bg1">
                <a:lumMod val="75000"/>
              </a:schemeClr>
            </a:solidFill>
            <a:prstDash val="dash"/>
            <a:round/>
          </a:ln>
          <a:effectLst/>
        </p:spPr>
      </p:cxnSp>
      <p:cxnSp>
        <p:nvCxnSpPr>
          <p:cNvPr id="56" name="직선 연결선 48"/>
          <p:cNvCxnSpPr/>
          <p:nvPr/>
        </p:nvCxnSpPr>
        <p:spPr>
          <a:xfrm flipV="1">
            <a:off x="3403061" y="4445513"/>
            <a:ext cx="0" cy="95414"/>
          </a:xfrm>
          <a:prstGeom prst="straightConnector1">
            <a:avLst/>
          </a:prstGeom>
          <a:noFill/>
          <a:ln w="19050" cap="rnd" cmpd="sng" algn="ctr">
            <a:solidFill>
              <a:schemeClr val="bg1">
                <a:lumMod val="75000"/>
              </a:schemeClr>
            </a:solidFill>
            <a:prstDash val="dash"/>
            <a:round/>
          </a:ln>
          <a:effectLst/>
        </p:spPr>
      </p:cxnSp>
      <p:grpSp>
        <p:nvGrpSpPr>
          <p:cNvPr id="80" name="그룹 79"/>
          <p:cNvGrpSpPr/>
          <p:nvPr/>
        </p:nvGrpSpPr>
        <p:grpSpPr>
          <a:xfrm>
            <a:off x="4198904" y="1224317"/>
            <a:ext cx="1885984" cy="163882"/>
            <a:chOff x="1043335" y="404664"/>
            <a:chExt cx="1885984" cy="163882"/>
          </a:xfrm>
        </p:grpSpPr>
        <p:grpSp>
          <p:nvGrpSpPr>
            <p:cNvPr id="81" name="그룹 80"/>
            <p:cNvGrpSpPr>
              <a:grpSpLocks noChangeAspect="1"/>
            </p:cNvGrpSpPr>
            <p:nvPr/>
          </p:nvGrpSpPr>
          <p:grpSpPr>
            <a:xfrm>
              <a:off x="1043335" y="404664"/>
              <a:ext cx="144001" cy="144000"/>
              <a:chOff x="250825" y="620688"/>
              <a:chExt cx="115888" cy="115887"/>
            </a:xfrm>
          </p:grpSpPr>
          <p:sp>
            <p:nvSpPr>
              <p:cNvPr id="83" name="직사각형 82"/>
              <p:cNvSpPr>
                <a:spLocks noChangeAspect="1"/>
              </p:cNvSpPr>
              <p:nvPr/>
            </p:nvSpPr>
            <p:spPr bwMode="auto">
              <a:xfrm>
                <a:off x="250825" y="620688"/>
                <a:ext cx="50800" cy="5080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84" name="직사각형 83"/>
              <p:cNvSpPr>
                <a:spLocks noChangeAspect="1"/>
              </p:cNvSpPr>
              <p:nvPr/>
            </p:nvSpPr>
            <p:spPr bwMode="auto">
              <a:xfrm>
                <a:off x="315913" y="620688"/>
                <a:ext cx="50800" cy="508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85" name="직사각형 84"/>
              <p:cNvSpPr>
                <a:spLocks noChangeAspect="1"/>
              </p:cNvSpPr>
              <p:nvPr/>
            </p:nvSpPr>
            <p:spPr bwMode="auto">
              <a:xfrm>
                <a:off x="250825" y="685775"/>
                <a:ext cx="50800" cy="508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86" name="직사각형 85"/>
              <p:cNvSpPr>
                <a:spLocks noChangeAspect="1"/>
              </p:cNvSpPr>
              <p:nvPr/>
            </p:nvSpPr>
            <p:spPr bwMode="auto">
              <a:xfrm>
                <a:off x="315913" y="685775"/>
                <a:ext cx="50800" cy="508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82" name="TextBox 81"/>
            <p:cNvSpPr txBox="1"/>
            <p:nvPr/>
          </p:nvSpPr>
          <p:spPr bwMode="auto">
            <a:xfrm>
              <a:off x="1234854" y="424993"/>
              <a:ext cx="1694465" cy="143553"/>
            </a:xfrm>
            <a:prstGeom prst="rect">
              <a:avLst/>
            </a:prstGeom>
            <a:noFill/>
            <a:ln w="3175" cmpd="sng">
              <a:noFill/>
            </a:ln>
          </p:spPr>
          <p:txBody>
            <a:bodyPr wrap="none" lIns="0" tIns="0" rIns="144000" bIns="0" anchor="ctr"/>
            <a:lstStyle/>
            <a:p>
              <a:pPr marL="204879" marR="0" lvl="0" indent="-204879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>
                    <a:lumMod val="95000"/>
                    <a:lumOff val="5000"/>
                  </a:sysClr>
                </a:buClr>
                <a:buSzTx/>
                <a:buFontTx/>
                <a:buNone/>
                <a:tabLst/>
                <a:defRPr/>
              </a:pPr>
              <a:r>
                <a:rPr lang="ko-KR" altLang="en-US" sz="1400" b="1" kern="0" spc="-30" dirty="0" smtClean="0">
                  <a:gradFill>
                    <a:gsLst>
                      <a:gs pos="0">
                        <a:schemeClr val="tx1"/>
                      </a:gs>
                      <a:gs pos="50000">
                        <a:schemeClr val="tx1"/>
                      </a:gs>
                      <a:gs pos="100000">
                        <a:schemeClr val="tx1"/>
                      </a:gs>
                    </a:gsLst>
                    <a:lin ang="2700000" scaled="1"/>
                  </a:gradFill>
                  <a:latin typeface="-2002" pitchFamily="18" charset="-127"/>
                  <a:ea typeface="-2002" pitchFamily="18" charset="-127"/>
                </a:rPr>
                <a:t>연락</a:t>
              </a:r>
              <a:r>
                <a:rPr lang="ko-KR" altLang="en-US" sz="1400" b="1" kern="0" spc="-30" dirty="0">
                  <a:gradFill>
                    <a:gsLst>
                      <a:gs pos="0">
                        <a:schemeClr val="tx1"/>
                      </a:gs>
                      <a:gs pos="50000">
                        <a:schemeClr val="tx1"/>
                      </a:gs>
                      <a:gs pos="100000">
                        <a:schemeClr val="tx1"/>
                      </a:gs>
                    </a:gsLst>
                    <a:lin ang="2700000" scaled="1"/>
                  </a:gradFill>
                  <a:latin typeface="-2002" pitchFamily="18" charset="-127"/>
                  <a:ea typeface="-2002" pitchFamily="18" charset="-127"/>
                </a:rPr>
                <a:t>망</a:t>
              </a:r>
              <a:endParaRPr kumimoji="0" lang="ko-KR" altLang="en-US" sz="1400" b="1" i="0" u="none" strike="noStrike" kern="0" cap="none" spc="-3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2700000" scaled="1"/>
                </a:gradFill>
                <a:effectLst/>
                <a:uLnTx/>
                <a:uFillTx/>
                <a:latin typeface="-2002" pitchFamily="18" charset="-127"/>
                <a:ea typeface="-2002" pitchFamily="18" charset="-127"/>
              </a:endParaRPr>
            </a:p>
          </p:txBody>
        </p:sp>
      </p:grpSp>
      <p:sp>
        <p:nvSpPr>
          <p:cNvPr id="87" name="모서리가 둥근 직사각형 86"/>
          <p:cNvSpPr/>
          <p:nvPr/>
        </p:nvSpPr>
        <p:spPr>
          <a:xfrm>
            <a:off x="2852582" y="4945215"/>
            <a:ext cx="1127491" cy="267884"/>
          </a:xfrm>
          <a:prstGeom prst="roundRect">
            <a:avLst>
              <a:gd name="adj" fmla="val 11389"/>
            </a:avLst>
          </a:prstGeom>
          <a:solidFill>
            <a:schemeClr val="bg1">
              <a:lumMod val="85000"/>
            </a:schemeClr>
          </a:solidFill>
        </p:spPr>
        <p:txBody>
          <a:bodyPr wrap="square" lIns="0" tIns="3600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0" spc="-50" noProof="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+mn-ea"/>
              </a:rPr>
              <a:t>컨설</a:t>
            </a:r>
            <a:r>
              <a:rPr lang="ko-KR" altLang="en-US" sz="1200" b="1" kern="0" spc="-50" noProof="0" dirty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+mn-ea"/>
              </a:rPr>
              <a:t>팅</a:t>
            </a:r>
            <a:endParaRPr kumimoji="0" lang="en-US" altLang="ko-KR" sz="1200" b="1" i="0" u="none" strike="noStrike" kern="0" cap="none" spc="-50" normalizeH="0" baseline="0" noProof="0" dirty="0" smtClean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+mn-ea"/>
            </a:endParaRPr>
          </a:p>
        </p:txBody>
      </p:sp>
      <p:cxnSp>
        <p:nvCxnSpPr>
          <p:cNvPr id="65" name="직선 연결선 48"/>
          <p:cNvCxnSpPr/>
          <p:nvPr/>
        </p:nvCxnSpPr>
        <p:spPr>
          <a:xfrm flipV="1">
            <a:off x="3417434" y="4832348"/>
            <a:ext cx="0" cy="95414"/>
          </a:xfrm>
          <a:prstGeom prst="straightConnector1">
            <a:avLst/>
          </a:prstGeom>
          <a:noFill/>
          <a:ln w="19050" cap="rnd" cmpd="sng" algn="ctr">
            <a:solidFill>
              <a:schemeClr val="bg1">
                <a:lumMod val="75000"/>
              </a:schemeClr>
            </a:solidFill>
            <a:prstDash val="dash"/>
            <a:round/>
          </a:ln>
          <a:effectLst/>
        </p:spPr>
      </p:cxnSp>
      <p:cxnSp>
        <p:nvCxnSpPr>
          <p:cNvPr id="66" name="직선 연결선 48"/>
          <p:cNvCxnSpPr/>
          <p:nvPr/>
        </p:nvCxnSpPr>
        <p:spPr>
          <a:xfrm flipV="1">
            <a:off x="3417434" y="5704460"/>
            <a:ext cx="0" cy="95414"/>
          </a:xfrm>
          <a:prstGeom prst="straightConnector1">
            <a:avLst/>
          </a:prstGeom>
          <a:noFill/>
          <a:ln w="19050" cap="rnd" cmpd="sng" algn="ctr">
            <a:solidFill>
              <a:schemeClr val="bg1">
                <a:lumMod val="75000"/>
              </a:schemeClr>
            </a:solidFill>
            <a:prstDash val="dash"/>
            <a:round/>
          </a:ln>
          <a:effectLst/>
        </p:spPr>
      </p:cxnSp>
      <p:sp>
        <p:nvSpPr>
          <p:cNvPr id="104" name="타원 103"/>
          <p:cNvSpPr/>
          <p:nvPr/>
        </p:nvSpPr>
        <p:spPr>
          <a:xfrm>
            <a:off x="6732240" y="4726149"/>
            <a:ext cx="401638" cy="40322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36000" tIns="72000" rIns="3600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kern="0" spc="-5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G</a:t>
            </a:r>
            <a:endParaRPr kumimoji="0" lang="ko-KR" altLang="en-US" sz="2000" kern="0" spc="-50" dirty="0">
              <a:gradFill>
                <a:gsLst>
                  <a:gs pos="0">
                    <a:schemeClr val="bg1"/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27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5" name="타원 104"/>
          <p:cNvSpPr/>
          <p:nvPr/>
        </p:nvSpPr>
        <p:spPr>
          <a:xfrm>
            <a:off x="7745065" y="4726149"/>
            <a:ext cx="400050" cy="4032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36000" tIns="36000" rIns="36000" bIns="5400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1" kern="0" spc="-50" dirty="0">
              <a:solidFill>
                <a:sysClr val="window" lastClr="FFFFFF"/>
              </a:solidFill>
              <a:latin typeface="Kozuka Gothic Pro M" pitchFamily="34" charset="-128"/>
              <a:ea typeface="맑은 고딕" pitchFamily="50" charset="-127"/>
            </a:endParaRPr>
          </a:p>
        </p:txBody>
      </p:sp>
      <p:sp>
        <p:nvSpPr>
          <p:cNvPr id="106" name="타원 105"/>
          <p:cNvSpPr/>
          <p:nvPr/>
        </p:nvSpPr>
        <p:spPr>
          <a:xfrm>
            <a:off x="8251478" y="5232561"/>
            <a:ext cx="401637" cy="40163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36000" tIns="36000" rIns="36000" bIns="5400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1" kern="0" spc="-50" dirty="0">
              <a:solidFill>
                <a:sysClr val="window" lastClr="FFFFFF"/>
              </a:solidFill>
              <a:latin typeface="Kozuka Gothic Pro M" pitchFamily="34" charset="-128"/>
              <a:ea typeface="맑은 고딕" pitchFamily="50" charset="-127"/>
            </a:endParaRPr>
          </a:p>
        </p:txBody>
      </p:sp>
      <p:sp>
        <p:nvSpPr>
          <p:cNvPr id="107" name="타원 106"/>
          <p:cNvSpPr/>
          <p:nvPr/>
        </p:nvSpPr>
        <p:spPr>
          <a:xfrm>
            <a:off x="8251478" y="5738974"/>
            <a:ext cx="401637" cy="40005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36000" tIns="36000" rIns="36000" bIns="5400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1" kern="0" spc="-50" dirty="0">
              <a:solidFill>
                <a:sysClr val="window" lastClr="FFFFFF"/>
              </a:solidFill>
              <a:latin typeface="Kozuka Gothic Pro M" pitchFamily="34" charset="-128"/>
              <a:ea typeface="맑은 고딕" pitchFamily="50" charset="-127"/>
            </a:endParaRPr>
          </a:p>
        </p:txBody>
      </p:sp>
      <p:sp>
        <p:nvSpPr>
          <p:cNvPr id="108" name="타원 107"/>
          <p:cNvSpPr/>
          <p:nvPr/>
        </p:nvSpPr>
        <p:spPr>
          <a:xfrm>
            <a:off x="7238653" y="5738974"/>
            <a:ext cx="401637" cy="40005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36000" tIns="36000" rIns="36000" bIns="5400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1" kern="0" spc="-50" dirty="0">
              <a:solidFill>
                <a:sysClr val="window" lastClr="FFFFFF"/>
              </a:solidFill>
              <a:latin typeface="Kozuka Gothic Pro M" pitchFamily="34" charset="-128"/>
              <a:ea typeface="맑은 고딕" pitchFamily="50" charset="-127"/>
            </a:endParaRPr>
          </a:p>
        </p:txBody>
      </p:sp>
      <p:sp>
        <p:nvSpPr>
          <p:cNvPr id="109" name="타원 108"/>
          <p:cNvSpPr/>
          <p:nvPr/>
        </p:nvSpPr>
        <p:spPr>
          <a:xfrm>
            <a:off x="6732240" y="5738974"/>
            <a:ext cx="401638" cy="40005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36000" tIns="36000" rIns="36000" bIns="5400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1" kern="0" spc="-50" dirty="0">
              <a:solidFill>
                <a:sysClr val="window" lastClr="FFFFFF"/>
              </a:solidFill>
              <a:latin typeface="Kozuka Gothic Pro M" pitchFamily="34" charset="-128"/>
              <a:ea typeface="맑은 고딕" pitchFamily="50" charset="-127"/>
            </a:endParaRPr>
          </a:p>
        </p:txBody>
      </p:sp>
      <p:sp>
        <p:nvSpPr>
          <p:cNvPr id="110" name="타원 109"/>
          <p:cNvSpPr/>
          <p:nvPr/>
        </p:nvSpPr>
        <p:spPr>
          <a:xfrm>
            <a:off x="7745065" y="6246974"/>
            <a:ext cx="401638" cy="40005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36000" tIns="36000" rIns="36000" bIns="5400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1" kern="0" spc="-50" dirty="0">
              <a:solidFill>
                <a:sysClr val="window" lastClr="FFFFFF"/>
              </a:solidFill>
              <a:latin typeface="Kozuka Gothic Pro M" pitchFamily="34" charset="-128"/>
              <a:ea typeface="맑은 고딕" pitchFamily="50" charset="-127"/>
            </a:endParaRPr>
          </a:p>
        </p:txBody>
      </p:sp>
      <p:sp>
        <p:nvSpPr>
          <p:cNvPr id="115" name="타원 114"/>
          <p:cNvSpPr/>
          <p:nvPr/>
        </p:nvSpPr>
        <p:spPr>
          <a:xfrm>
            <a:off x="7238653" y="4726149"/>
            <a:ext cx="401638" cy="40322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36000" tIns="72000" rIns="3600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kern="0" spc="-50" dirty="0" smtClean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Arial" pitchFamily="34" charset="0"/>
                <a:ea typeface="Kozuka Gothic Pro M" pitchFamily="34" charset="-128"/>
                <a:cs typeface="Arial" pitchFamily="34" charset="0"/>
              </a:rPr>
              <a:t>L</a:t>
            </a:r>
            <a:endParaRPr kumimoji="0" lang="ko-KR" altLang="en-US" sz="2000" kern="0" spc="-50" dirty="0">
              <a:gradFill>
                <a:gsLst>
                  <a:gs pos="0">
                    <a:schemeClr val="bg1"/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27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16" name="타원 115"/>
          <p:cNvSpPr/>
          <p:nvPr/>
        </p:nvSpPr>
        <p:spPr>
          <a:xfrm>
            <a:off x="8251477" y="4726149"/>
            <a:ext cx="401638" cy="40322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36000" tIns="72000" rIns="3600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kern="0" spc="-50" dirty="0" smtClean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O</a:t>
            </a:r>
            <a:endParaRPr kumimoji="0" lang="ko-KR" altLang="en-US" sz="2000" kern="0" spc="-50" dirty="0">
              <a:gradFill>
                <a:gsLst>
                  <a:gs pos="0">
                    <a:schemeClr val="bg1"/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27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117" name="그룹 33"/>
          <p:cNvGrpSpPr>
            <a:grpSpLocks/>
          </p:cNvGrpSpPr>
          <p:nvPr/>
        </p:nvGrpSpPr>
        <p:grpSpPr bwMode="auto">
          <a:xfrm>
            <a:off x="6732240" y="5232561"/>
            <a:ext cx="908050" cy="403225"/>
            <a:chOff x="702171" y="1772816"/>
            <a:chExt cx="908051" cy="403225"/>
          </a:xfrm>
          <a:solidFill>
            <a:schemeClr val="accent1"/>
          </a:solidFill>
        </p:grpSpPr>
        <p:sp>
          <p:nvSpPr>
            <p:cNvPr id="118" name="타원 117"/>
            <p:cNvSpPr/>
            <p:nvPr/>
          </p:nvSpPr>
          <p:spPr>
            <a:xfrm>
              <a:off x="702171" y="1772816"/>
              <a:ext cx="401638" cy="403225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lIns="36000" tIns="72000" rIns="36000" bIns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kern="0" spc="-50" dirty="0">
                  <a:gradFill>
                    <a:gsLst>
                      <a:gs pos="0">
                        <a:schemeClr val="bg1"/>
                      </a:gs>
                      <a:gs pos="50000">
                        <a:schemeClr val="bg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atin typeface="Arial" pitchFamily="34" charset="0"/>
                  <a:ea typeface="Kozuka Gothic Pro M" pitchFamily="34" charset="-128"/>
                  <a:cs typeface="Arial" pitchFamily="34" charset="0"/>
                </a:rPr>
                <a:t>B</a:t>
              </a:r>
              <a:endParaRPr kumimoji="0" lang="ko-KR" altLang="en-US" sz="2000" kern="0" spc="-5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19" name="타원 118"/>
            <p:cNvSpPr/>
            <p:nvPr/>
          </p:nvSpPr>
          <p:spPr>
            <a:xfrm>
              <a:off x="1208584" y="1772816"/>
              <a:ext cx="401638" cy="403225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lIns="36000" tIns="72000" rIns="36000" bIns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kern="0" spc="-50" dirty="0">
                  <a:gradFill>
                    <a:gsLst>
                      <a:gs pos="0">
                        <a:schemeClr val="bg1"/>
                      </a:gs>
                      <a:gs pos="50000">
                        <a:schemeClr val="bg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atin typeface="Arial" pitchFamily="34" charset="0"/>
                  <a:ea typeface="Kozuka Gothic Pro M" pitchFamily="34" charset="-128"/>
                  <a:cs typeface="Arial" pitchFamily="34" charset="0"/>
                </a:rPr>
                <a:t>A</a:t>
              </a:r>
              <a:endParaRPr kumimoji="0" lang="ko-KR" altLang="en-US" sz="2000" kern="0" spc="-5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120" name="타원 119"/>
          <p:cNvSpPr/>
          <p:nvPr/>
        </p:nvSpPr>
        <p:spPr>
          <a:xfrm>
            <a:off x="7745065" y="5232561"/>
            <a:ext cx="401638" cy="40322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36000" tIns="72000" rIns="3600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kern="0" spc="-5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Arial" pitchFamily="34" charset="0"/>
                <a:ea typeface="Kozuka Gothic Pro M" pitchFamily="34" charset="-128"/>
                <a:cs typeface="Arial" pitchFamily="34" charset="0"/>
              </a:rPr>
              <a:t>L</a:t>
            </a:r>
            <a:endParaRPr kumimoji="0" lang="ko-KR" altLang="en-US" sz="2000" kern="0" spc="-50" dirty="0">
              <a:gradFill>
                <a:gsLst>
                  <a:gs pos="0">
                    <a:schemeClr val="bg1"/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27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21" name="타원 120"/>
          <p:cNvSpPr/>
          <p:nvPr/>
        </p:nvSpPr>
        <p:spPr>
          <a:xfrm>
            <a:off x="7745065" y="5735799"/>
            <a:ext cx="401638" cy="40322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36000" tIns="72000" rIns="3600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kern="0" spc="-50" dirty="0">
              <a:gradFill>
                <a:gsLst>
                  <a:gs pos="0">
                    <a:schemeClr val="bg1"/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27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2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모서리가 둥근 직사각형 51"/>
          <p:cNvSpPr>
            <a:spLocks/>
          </p:cNvSpPr>
          <p:nvPr/>
        </p:nvSpPr>
        <p:spPr>
          <a:xfrm>
            <a:off x="2690389" y="3710099"/>
            <a:ext cx="5985299" cy="972000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High Speed Balancing(HHI)</a:t>
            </a:r>
            <a:endParaRPr lang="en-US" altLang="ko-KR" sz="1100" kern="0" spc="-30" noProof="0" dirty="0" smtClean="0"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진동 및 윤활 관리 용역</a:t>
            </a:r>
            <a:endParaRPr lang="en-US" altLang="ko-KR" sz="1100" kern="0" spc="-30" dirty="0" smtClean="0"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100" b="0" i="0" u="none" strike="noStrike" kern="0" cap="none" spc="-30" normalizeH="0" noProof="0" dirty="0" smtClean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 기계관련 엔지니어링</a:t>
            </a:r>
            <a:endParaRPr kumimoji="0" lang="en-US" altLang="ko-KR" sz="1100" b="0" i="0" u="none" strike="noStrike" kern="0" cap="none" spc="-30" normalizeH="0" noProof="0" dirty="0" smtClean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027" name="Picture 3" descr="C:\Users\user\Desktop\회사직인\신호이앤티(국문,blue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1" y="216345"/>
            <a:ext cx="1728192" cy="3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89061" y="551666"/>
            <a:ext cx="8603419" cy="6117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89061" y="551666"/>
            <a:ext cx="172819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6084888" y="693738"/>
            <a:ext cx="2590800" cy="27463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Business 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467851" y="1176886"/>
            <a:ext cx="1885984" cy="163882"/>
            <a:chOff x="1043335" y="404664"/>
            <a:chExt cx="1885984" cy="163882"/>
          </a:xfrm>
        </p:grpSpPr>
        <p:grpSp>
          <p:nvGrpSpPr>
            <p:cNvPr id="9" name="그룹 8"/>
            <p:cNvGrpSpPr>
              <a:grpSpLocks noChangeAspect="1"/>
            </p:cNvGrpSpPr>
            <p:nvPr/>
          </p:nvGrpSpPr>
          <p:grpSpPr>
            <a:xfrm>
              <a:off x="1043335" y="404664"/>
              <a:ext cx="144001" cy="144000"/>
              <a:chOff x="250825" y="620688"/>
              <a:chExt cx="115888" cy="115887"/>
            </a:xfrm>
          </p:grpSpPr>
          <p:sp>
            <p:nvSpPr>
              <p:cNvPr id="11" name="직사각형 10"/>
              <p:cNvSpPr>
                <a:spLocks noChangeAspect="1"/>
              </p:cNvSpPr>
              <p:nvPr/>
            </p:nvSpPr>
            <p:spPr bwMode="auto">
              <a:xfrm>
                <a:off x="250825" y="620688"/>
                <a:ext cx="50800" cy="5080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12" name="직사각형 11"/>
              <p:cNvSpPr>
                <a:spLocks noChangeAspect="1"/>
              </p:cNvSpPr>
              <p:nvPr/>
            </p:nvSpPr>
            <p:spPr bwMode="auto">
              <a:xfrm>
                <a:off x="315913" y="620688"/>
                <a:ext cx="50800" cy="508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13" name="직사각형 12"/>
              <p:cNvSpPr>
                <a:spLocks noChangeAspect="1"/>
              </p:cNvSpPr>
              <p:nvPr/>
            </p:nvSpPr>
            <p:spPr bwMode="auto">
              <a:xfrm>
                <a:off x="250825" y="685775"/>
                <a:ext cx="50800" cy="508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14" name="직사각형 13"/>
              <p:cNvSpPr>
                <a:spLocks noChangeAspect="1"/>
              </p:cNvSpPr>
              <p:nvPr/>
            </p:nvSpPr>
            <p:spPr bwMode="auto">
              <a:xfrm>
                <a:off x="315913" y="685775"/>
                <a:ext cx="50800" cy="508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 bwMode="auto">
            <a:xfrm>
              <a:off x="1234854" y="424993"/>
              <a:ext cx="1694465" cy="143553"/>
            </a:xfrm>
            <a:prstGeom prst="rect">
              <a:avLst/>
            </a:prstGeom>
            <a:noFill/>
            <a:ln w="3175" cmpd="sng">
              <a:noFill/>
            </a:ln>
          </p:spPr>
          <p:txBody>
            <a:bodyPr wrap="none" lIns="0" tIns="0" rIns="144000" bIns="0" anchor="ctr"/>
            <a:lstStyle/>
            <a:p>
              <a:pPr marL="204879" marR="0" lvl="0" indent="-204879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>
                    <a:lumMod val="95000"/>
                    <a:lumOff val="5000"/>
                  </a:sysClr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-30" normalizeH="0" baseline="0" noProof="0" dirty="0" smtClean="0">
                  <a:ln>
                    <a:noFill/>
                  </a:ln>
                  <a:gradFill>
                    <a:gsLst>
                      <a:gs pos="0">
                        <a:schemeClr val="tx1"/>
                      </a:gs>
                      <a:gs pos="50000">
                        <a:schemeClr val="tx1"/>
                      </a:gs>
                      <a:gs pos="100000">
                        <a:schemeClr val="tx1"/>
                      </a:gs>
                    </a:gsLst>
                    <a:lin ang="2700000" scaled="1"/>
                  </a:gradFill>
                  <a:effectLst/>
                  <a:uLnTx/>
                  <a:uFillTx/>
                  <a:latin typeface="Arial" pitchFamily="34" charset="0"/>
                  <a:ea typeface="-2002" pitchFamily="18" charset="-127"/>
                  <a:cs typeface="Arial" pitchFamily="34" charset="0"/>
                </a:rPr>
                <a:t>Vibration </a:t>
              </a:r>
              <a:r>
                <a:rPr lang="en-US" altLang="ko-KR" sz="1400" b="1" kern="0" spc="-30" noProof="0" dirty="0" smtClean="0">
                  <a:gradFill>
                    <a:gsLst>
                      <a:gs pos="0">
                        <a:schemeClr val="tx1"/>
                      </a:gs>
                      <a:gs pos="50000">
                        <a:schemeClr val="tx1"/>
                      </a:gs>
                      <a:gs pos="100000">
                        <a:schemeClr val="tx1"/>
                      </a:gs>
                    </a:gsLst>
                    <a:lin ang="2700000" scaled="1"/>
                  </a:gradFill>
                  <a:latin typeface="Arial" pitchFamily="34" charset="0"/>
                  <a:ea typeface="-2002" pitchFamily="18" charset="-127"/>
                  <a:cs typeface="Arial" pitchFamily="34" charset="0"/>
                </a:rPr>
                <a:t>Systems</a:t>
              </a:r>
              <a:endParaRPr kumimoji="0" lang="ko-KR" altLang="en-US" sz="1400" b="1" i="0" u="none" strike="noStrike" kern="0" cap="none" spc="-3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2700000" scaled="1"/>
                </a:gradFill>
                <a:effectLst/>
                <a:uLnTx/>
                <a:uFillTx/>
                <a:latin typeface="Arial" pitchFamily="34" charset="0"/>
                <a:ea typeface="-2002" pitchFamily="18" charset="-127"/>
                <a:cs typeface="Arial" pitchFamily="34" charset="0"/>
              </a:endParaRPr>
            </a:p>
          </p:txBody>
        </p:sp>
      </p:grpSp>
      <p:sp>
        <p:nvSpPr>
          <p:cNvPr id="28" name="모서리가 둥근 직사각형 27"/>
          <p:cNvSpPr>
            <a:spLocks/>
          </p:cNvSpPr>
          <p:nvPr/>
        </p:nvSpPr>
        <p:spPr>
          <a:xfrm>
            <a:off x="2699794" y="4824767"/>
            <a:ext cx="5985299" cy="972000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kumimoji="0" lang="ko-KR" altLang="en-US" sz="1100" b="0" i="0" u="none" strike="noStrike" kern="0" cap="none" spc="-30" normalizeH="0" noProof="0" dirty="0" smtClean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설비진단 </a:t>
            </a:r>
            <a:r>
              <a:rPr lang="ko-KR" altLang="en-US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교육 및 컨설팅</a:t>
            </a:r>
            <a:endParaRPr kumimoji="0" lang="en-US" altLang="ko-KR" sz="1100" b="0" i="0" u="none" strike="noStrike" kern="0" cap="none" spc="-30" normalizeH="0" noProof="0" dirty="0" smtClean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100" kern="0" spc="-30" dirty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정밀 측정 및 진단 기술 서비스</a:t>
            </a:r>
            <a:endParaRPr lang="en-US" altLang="ko-KR" sz="1100" kern="0" spc="-30" dirty="0" smtClean="0"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kumimoji="0" lang="ko-KR" altLang="en-US" sz="1100" b="0" i="0" u="none" strike="noStrike" kern="0" cap="none" spc="-30" normalizeH="0" noProof="0" dirty="0" smtClean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진동시스템 설계 및 유지보수</a:t>
            </a:r>
            <a:endParaRPr kumimoji="0" lang="en-US" altLang="ko-KR" sz="1100" b="0" i="0" u="none" strike="noStrike" kern="0" cap="none" spc="-30" normalizeH="0" noProof="0" dirty="0" smtClean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9" name="모서리가 둥근 직사각형 28"/>
          <p:cNvSpPr>
            <a:spLocks/>
          </p:cNvSpPr>
          <p:nvPr/>
        </p:nvSpPr>
        <p:spPr>
          <a:xfrm>
            <a:off x="2699794" y="2550106"/>
            <a:ext cx="5985300" cy="972000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100" kern="0" spc="-30" noProof="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Machine Protection Systems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100" kern="0" spc="-30" noProof="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Advanced &amp; Integrated Monitoring Systems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1100" b="0" i="0" u="none" strike="noStrike" kern="0" cap="none" spc="-30" normalizeH="0" dirty="0" smtClean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Installation &amp; Commissioning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100" kern="0" spc="-30" noProof="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FAT &amp; SAT</a:t>
            </a: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1" name="Text Box 116"/>
          <p:cNvSpPr txBox="1">
            <a:spLocks noChangeArrowheads="1"/>
          </p:cNvSpPr>
          <p:nvPr/>
        </p:nvSpPr>
        <p:spPr bwMode="auto">
          <a:xfrm>
            <a:off x="3316807" y="1417904"/>
            <a:ext cx="4917504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0" rIns="0" bIns="540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700" b="0" i="0" u="none" strike="noStrike" kern="1200" cap="none" spc="-30" normalizeH="0" noProof="0" dirty="0" smtClean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50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/>
                <a:uLnTx/>
                <a:uFillTx/>
                <a:latin typeface="-2002" pitchFamily="18" charset="-127"/>
                <a:ea typeface="-2002" pitchFamily="18" charset="-127"/>
                <a:cs typeface="+mn-cs"/>
              </a:rPr>
              <a:t>진동 및 소음 측정 장비 </a:t>
            </a:r>
            <a:r>
              <a:rPr lang="ko-KR" altLang="en-US" sz="1700" spc="-30" dirty="0" err="1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-2002" pitchFamily="18" charset="-127"/>
                <a:ea typeface="-2002" pitchFamily="18" charset="-127"/>
              </a:rPr>
              <a:t>렌</a:t>
            </a:r>
            <a:r>
              <a:rPr lang="ko-KR" altLang="en-US" sz="1700" spc="-30" dirty="0" err="1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-2002" pitchFamily="18" charset="-127"/>
                <a:ea typeface="-2002" pitchFamily="18" charset="-127"/>
              </a:rPr>
              <a:t>탈</a:t>
            </a:r>
            <a:endParaRPr kumimoji="1" lang="en-US" altLang="ko-KR" sz="1700" b="0" i="0" u="none" strike="noStrike" kern="120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-2002" pitchFamily="18" charset="-127"/>
              <a:ea typeface="-2002" pitchFamily="18" charset="-127"/>
              <a:cs typeface="+mn-cs"/>
            </a:endParaRPr>
          </a:p>
        </p:txBody>
      </p:sp>
      <p:sp>
        <p:nvSpPr>
          <p:cNvPr id="32" name="Text Box 116"/>
          <p:cNvSpPr txBox="1">
            <a:spLocks noChangeArrowheads="1"/>
          </p:cNvSpPr>
          <p:nvPr/>
        </p:nvSpPr>
        <p:spPr bwMode="auto">
          <a:xfrm>
            <a:off x="3326904" y="2673169"/>
            <a:ext cx="2268252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0" rIns="0" bIns="540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700" b="0" i="0" u="none" strike="noStrike" kern="1200" cap="none" spc="-30" normalizeH="0" noProof="0" dirty="0" smtClean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50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-2002" pitchFamily="18" charset="-127"/>
                <a:cs typeface="Arial" pitchFamily="34" charset="0"/>
              </a:rPr>
              <a:t>온라인 모니터링 </a:t>
            </a:r>
            <a:r>
              <a:rPr lang="ko-KR" altLang="en-US" sz="1700" spc="-30" noProof="0" dirty="0" smtClean="0">
                <a:gradFill>
                  <a:gsLst>
                    <a:gs pos="0">
                      <a:schemeClr val="accent1"/>
                    </a:gs>
                    <a:gs pos="50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Arial" pitchFamily="34" charset="0"/>
                <a:ea typeface="-2002" pitchFamily="18" charset="-127"/>
                <a:cs typeface="Arial" pitchFamily="34" charset="0"/>
              </a:rPr>
              <a:t>시스템</a:t>
            </a:r>
            <a:endParaRPr kumimoji="1" lang="en-US" altLang="ko-KR" sz="1700" b="0" i="0" u="none" strike="noStrike" kern="120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-2002" pitchFamily="18" charset="-127"/>
              <a:cs typeface="Arial" pitchFamily="34" charset="0"/>
            </a:endParaRPr>
          </a:p>
        </p:txBody>
      </p:sp>
      <p:sp>
        <p:nvSpPr>
          <p:cNvPr id="33" name="Text Box 116"/>
          <p:cNvSpPr txBox="1">
            <a:spLocks noChangeArrowheads="1"/>
          </p:cNvSpPr>
          <p:nvPr/>
        </p:nvSpPr>
        <p:spPr bwMode="auto">
          <a:xfrm>
            <a:off x="3326904" y="3810499"/>
            <a:ext cx="5133528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0" rIns="0" bIns="540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700" b="0" i="0" u="none" strike="noStrike" kern="1200" cap="none" spc="-30" normalizeH="0" noProof="0" dirty="0" smtClean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50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/>
                <a:uLnTx/>
                <a:uFillTx/>
                <a:latin typeface="-2002" pitchFamily="18" charset="-127"/>
                <a:ea typeface="-2002" pitchFamily="18" charset="-127"/>
                <a:cs typeface="+mn-cs"/>
              </a:rPr>
              <a:t>설비</a:t>
            </a:r>
            <a:r>
              <a:rPr lang="ko-KR" altLang="en-US" sz="1700" spc="-30" dirty="0" smtClean="0">
                <a:gradFill>
                  <a:gsLst>
                    <a:gs pos="0">
                      <a:schemeClr val="accent1"/>
                    </a:gs>
                    <a:gs pos="50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-2002" pitchFamily="18" charset="-127"/>
                <a:ea typeface="-2002" pitchFamily="18" charset="-127"/>
              </a:rPr>
              <a:t>관리 시스템</a:t>
            </a:r>
            <a:endParaRPr kumimoji="1" lang="en-US" altLang="ko-KR" sz="1700" b="0" i="0" u="none" strike="noStrike" kern="120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-2002" pitchFamily="18" charset="-127"/>
              <a:ea typeface="-2002" pitchFamily="18" charset="-127"/>
              <a:cs typeface="+mn-cs"/>
            </a:endParaRPr>
          </a:p>
        </p:txBody>
      </p:sp>
      <p:sp>
        <p:nvSpPr>
          <p:cNvPr id="35" name="Text Box 116"/>
          <p:cNvSpPr txBox="1">
            <a:spLocks noChangeArrowheads="1"/>
          </p:cNvSpPr>
          <p:nvPr/>
        </p:nvSpPr>
        <p:spPr bwMode="auto">
          <a:xfrm>
            <a:off x="3326903" y="4947830"/>
            <a:ext cx="328893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0" rIns="0" bIns="540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700" spc="-30" dirty="0" smtClean="0">
                <a:gradFill>
                  <a:gsLst>
                    <a:gs pos="0">
                      <a:schemeClr val="accent1"/>
                    </a:gs>
                    <a:gs pos="50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Arial" pitchFamily="34" charset="0"/>
                <a:ea typeface="-2002" pitchFamily="18" charset="-127"/>
                <a:cs typeface="Arial" pitchFamily="34" charset="0"/>
              </a:rPr>
              <a:t>진단 및 교육 서비스</a:t>
            </a:r>
            <a:endParaRPr kumimoji="1" lang="en-US" altLang="ko-KR" sz="1700" b="0" i="0" u="none" strike="noStrike" kern="120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-2002" pitchFamily="18" charset="-127"/>
              <a:cs typeface="Arial" pitchFamily="34" charset="0"/>
            </a:endParaRPr>
          </a:p>
        </p:txBody>
      </p:sp>
      <p:pic>
        <p:nvPicPr>
          <p:cNvPr id="46" name="Picture 4" descr="C:\Users\editphoto\Desktop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9949" y="4131180"/>
            <a:ext cx="1870454" cy="197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직사각형 46"/>
          <p:cNvSpPr/>
          <p:nvPr/>
        </p:nvSpPr>
        <p:spPr>
          <a:xfrm>
            <a:off x="379062" y="3597849"/>
            <a:ext cx="18362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en-US" altLang="ko-KR" sz="2050" spc="-30" dirty="0" smtClean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Kozuka Gothic Pr6N H" pitchFamily="34" charset="-128"/>
                <a:ea typeface="Kozuka Gothic Pr6N H" pitchFamily="34" charset="-128"/>
              </a:rPr>
              <a:t>Global Network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ko-KR" sz="800" spc="-30" dirty="0" smtClean="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0"/>
                </a:gradFill>
                <a:latin typeface="Kozuka Gothic Pr6N M" pitchFamily="34" charset="-128"/>
                <a:ea typeface="Kozuka Gothic Pr6N M" pitchFamily="34" charset="-128"/>
              </a:rPr>
              <a:t> </a:t>
            </a:r>
            <a:r>
              <a:rPr lang="en-US" altLang="ko-KR" sz="1400" spc="-30" dirty="0" smtClean="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0"/>
                </a:gradFill>
                <a:latin typeface="Kozuka Gothic Pr6N M" pitchFamily="34" charset="-128"/>
                <a:ea typeface="Kozuka Gothic Pr6N M" pitchFamily="34" charset="-128"/>
              </a:rPr>
              <a:t>Field of business</a:t>
            </a:r>
            <a:endParaRPr lang="ko-KR" altLang="en-US" sz="1400" spc="-30" dirty="0" smtClean="0"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5400000" scaled="0"/>
              </a:gradFill>
              <a:latin typeface="Kozuka Gothic Pr6N M" pitchFamily="34" charset="-128"/>
              <a:ea typeface="-2002" pitchFamily="18" charset="-127"/>
            </a:endParaRPr>
          </a:p>
        </p:txBody>
      </p:sp>
      <p:cxnSp>
        <p:nvCxnSpPr>
          <p:cNvPr id="48" name="직선 연결선 78"/>
          <p:cNvCxnSpPr/>
          <p:nvPr/>
        </p:nvCxnSpPr>
        <p:spPr bwMode="auto">
          <a:xfrm rot="5400000" flipH="1" flipV="1">
            <a:off x="971584" y="1556809"/>
            <a:ext cx="1872000" cy="2160000"/>
          </a:xfrm>
          <a:prstGeom prst="bentConnector2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sp>
        <p:nvSpPr>
          <p:cNvPr id="50" name="모서리가 둥근 직사각형 49"/>
          <p:cNvSpPr>
            <a:spLocks/>
          </p:cNvSpPr>
          <p:nvPr/>
        </p:nvSpPr>
        <p:spPr>
          <a:xfrm>
            <a:off x="2699793" y="1455174"/>
            <a:ext cx="5988504" cy="972000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100" kern="0" spc="-30" noProof="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Vibration Transducers &amp; Transmitters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 </a:t>
            </a:r>
            <a:r>
              <a:rPr lang="en-US" altLang="ko-KR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Vibration Analyzer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100" b="0" i="0" u="none" strike="noStrike" kern="0" cap="none" spc="-30" normalizeH="0" noProof="0" dirty="0" smtClean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Portable Diagnostic Instruments</a:t>
            </a:r>
            <a:endParaRPr kumimoji="0" lang="en-US" altLang="ko-KR" sz="1100" b="0" i="0" u="none" strike="noStrike" kern="0" cap="none" spc="-30" normalizeH="0" noProof="0" dirty="0" smtClean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51" name="Text Box 116"/>
          <p:cNvSpPr txBox="1">
            <a:spLocks noChangeArrowheads="1"/>
          </p:cNvSpPr>
          <p:nvPr/>
        </p:nvSpPr>
        <p:spPr bwMode="auto">
          <a:xfrm>
            <a:off x="3326904" y="1535839"/>
            <a:ext cx="5133528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0" rIns="0" bIns="540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700" b="0" i="0" u="none" strike="noStrike" kern="1200" cap="none" spc="-30" normalizeH="0" noProof="0" dirty="0" smtClean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50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/>
                <a:uLnTx/>
                <a:uFillTx/>
                <a:latin typeface="-2002" pitchFamily="18" charset="-127"/>
                <a:ea typeface="-2002" pitchFamily="18" charset="-127"/>
                <a:cs typeface="+mn-cs"/>
              </a:rPr>
              <a:t>진동 및 소음 측정 </a:t>
            </a:r>
            <a:r>
              <a:rPr lang="ko-KR" altLang="en-US" sz="1700" spc="-30" dirty="0" smtClean="0">
                <a:gradFill>
                  <a:gsLst>
                    <a:gs pos="0">
                      <a:schemeClr val="accent1"/>
                    </a:gs>
                    <a:gs pos="50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-2002" pitchFamily="18" charset="-127"/>
                <a:ea typeface="-2002" pitchFamily="18" charset="-127"/>
              </a:rPr>
              <a:t>시스템</a:t>
            </a:r>
            <a:endParaRPr kumimoji="1" lang="en-US" altLang="ko-KR" sz="1700" b="0" i="0" u="none" strike="noStrike" kern="120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-2002" pitchFamily="18" charset="-127"/>
              <a:ea typeface="-2002" pitchFamily="18" charset="-127"/>
              <a:cs typeface="+mn-cs"/>
            </a:endParaRPr>
          </a:p>
        </p:txBody>
      </p:sp>
      <p:pic>
        <p:nvPicPr>
          <p:cNvPr id="54" name="Picture 4" descr="C:\Users\user\Desktop\Ascent_Logo_on_Computer_Scre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580" y="2673169"/>
            <a:ext cx="743198" cy="79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user\Desktop\신호롤사인물\실사image\customer service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51" y="5017224"/>
            <a:ext cx="992251" cy="64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033" y="2045515"/>
            <a:ext cx="410399" cy="3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10306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03063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C:\Users\user\Downloads\4344898673_2e19aeb2ba_q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76" y="3810499"/>
            <a:ext cx="871154" cy="81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45" y="1629925"/>
            <a:ext cx="310966" cy="41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331" y="1667967"/>
            <a:ext cx="348606" cy="34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5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" descr="C:\Users\editphoto\Desktop\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flipH="1">
            <a:off x="6948264" y="4131180"/>
            <a:ext cx="1870454" cy="197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모서리가 둥근 직사각형 51"/>
          <p:cNvSpPr>
            <a:spLocks/>
          </p:cNvSpPr>
          <p:nvPr/>
        </p:nvSpPr>
        <p:spPr>
          <a:xfrm>
            <a:off x="547106" y="3689119"/>
            <a:ext cx="5589257" cy="972000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100" kern="0" spc="-30" dirty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Supply of product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Installation construction</a:t>
            </a: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027" name="Picture 3" descr="C:\Users\user\Desktop\회사직인\신호이앤티(국문,blue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1" y="216345"/>
            <a:ext cx="1728192" cy="3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89061" y="551666"/>
            <a:ext cx="8603419" cy="6117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89061" y="551666"/>
            <a:ext cx="172819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6084888" y="693738"/>
            <a:ext cx="2590800" cy="27463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Business 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467851" y="1176886"/>
            <a:ext cx="1885984" cy="163882"/>
            <a:chOff x="1043335" y="404664"/>
            <a:chExt cx="1885984" cy="163882"/>
          </a:xfrm>
        </p:grpSpPr>
        <p:grpSp>
          <p:nvGrpSpPr>
            <p:cNvPr id="9" name="그룹 8"/>
            <p:cNvGrpSpPr>
              <a:grpSpLocks noChangeAspect="1"/>
            </p:cNvGrpSpPr>
            <p:nvPr/>
          </p:nvGrpSpPr>
          <p:grpSpPr>
            <a:xfrm>
              <a:off x="1043335" y="404664"/>
              <a:ext cx="144001" cy="144000"/>
              <a:chOff x="250825" y="620688"/>
              <a:chExt cx="115888" cy="115887"/>
            </a:xfrm>
          </p:grpSpPr>
          <p:sp>
            <p:nvSpPr>
              <p:cNvPr id="11" name="직사각형 10"/>
              <p:cNvSpPr>
                <a:spLocks noChangeAspect="1"/>
              </p:cNvSpPr>
              <p:nvPr/>
            </p:nvSpPr>
            <p:spPr bwMode="auto">
              <a:xfrm>
                <a:off x="250825" y="620688"/>
                <a:ext cx="50800" cy="5080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12" name="직사각형 11"/>
              <p:cNvSpPr>
                <a:spLocks noChangeAspect="1"/>
              </p:cNvSpPr>
              <p:nvPr/>
            </p:nvSpPr>
            <p:spPr bwMode="auto">
              <a:xfrm>
                <a:off x="315913" y="620688"/>
                <a:ext cx="50800" cy="508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13" name="직사각형 12"/>
              <p:cNvSpPr>
                <a:spLocks noChangeAspect="1"/>
              </p:cNvSpPr>
              <p:nvPr/>
            </p:nvSpPr>
            <p:spPr bwMode="auto">
              <a:xfrm>
                <a:off x="250825" y="685775"/>
                <a:ext cx="50800" cy="508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14" name="직사각형 13"/>
              <p:cNvSpPr>
                <a:spLocks noChangeAspect="1"/>
              </p:cNvSpPr>
              <p:nvPr/>
            </p:nvSpPr>
            <p:spPr bwMode="auto">
              <a:xfrm>
                <a:off x="315913" y="685775"/>
                <a:ext cx="50800" cy="508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 bwMode="auto">
            <a:xfrm>
              <a:off x="1234854" y="424993"/>
              <a:ext cx="1694465" cy="143553"/>
            </a:xfrm>
            <a:prstGeom prst="rect">
              <a:avLst/>
            </a:prstGeom>
            <a:noFill/>
            <a:ln w="3175" cmpd="sng">
              <a:noFill/>
            </a:ln>
          </p:spPr>
          <p:txBody>
            <a:bodyPr wrap="none" lIns="0" tIns="0" rIns="144000" bIns="0" anchor="ctr"/>
            <a:lstStyle/>
            <a:p>
              <a:pPr marL="204879" marR="0" lvl="0" indent="-204879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>
                    <a:lumMod val="95000"/>
                    <a:lumOff val="5000"/>
                  </a:sysClr>
                </a:buClr>
                <a:buSzTx/>
                <a:buFontTx/>
                <a:buNone/>
                <a:tabLst/>
                <a:defRPr/>
              </a:pPr>
              <a:r>
                <a:rPr lang="en-US" altLang="ko-KR" sz="1400" b="1" kern="0" spc="-30" noProof="0" dirty="0" smtClean="0">
                  <a:gradFill>
                    <a:gsLst>
                      <a:gs pos="0">
                        <a:schemeClr val="tx1"/>
                      </a:gs>
                      <a:gs pos="50000">
                        <a:schemeClr val="tx1"/>
                      </a:gs>
                      <a:gs pos="100000">
                        <a:schemeClr val="tx1"/>
                      </a:gs>
                    </a:gsLst>
                    <a:lin ang="2700000" scaled="1"/>
                  </a:gradFill>
                  <a:latin typeface="Arial" pitchFamily="34" charset="0"/>
                  <a:ea typeface="-2002" pitchFamily="18" charset="-127"/>
                  <a:cs typeface="Arial" pitchFamily="34" charset="0"/>
                </a:rPr>
                <a:t>Instrument Systems</a:t>
              </a:r>
              <a:endParaRPr kumimoji="0" lang="ko-KR" altLang="en-US" sz="1400" b="1" i="0" u="none" strike="noStrike" kern="0" cap="none" spc="-3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2700000" scaled="1"/>
                </a:gradFill>
                <a:effectLst/>
                <a:uLnTx/>
                <a:uFillTx/>
                <a:latin typeface="Arial" pitchFamily="34" charset="0"/>
                <a:ea typeface="-2002" pitchFamily="18" charset="-127"/>
                <a:cs typeface="Arial" pitchFamily="34" charset="0"/>
              </a:endParaRPr>
            </a:p>
          </p:txBody>
        </p:sp>
      </p:grpSp>
      <p:sp>
        <p:nvSpPr>
          <p:cNvPr id="28" name="모서리가 둥근 직사각형 27"/>
          <p:cNvSpPr>
            <a:spLocks/>
          </p:cNvSpPr>
          <p:nvPr/>
        </p:nvSpPr>
        <p:spPr>
          <a:xfrm>
            <a:off x="553800" y="4824767"/>
            <a:ext cx="5589257" cy="972000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kumimoji="0" lang="ko-KR" altLang="en-US" sz="1100" b="0" i="0" u="none" strike="noStrike" kern="0" cap="none" spc="-30" normalizeH="0" noProof="0" dirty="0" smtClean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계측 </a:t>
            </a:r>
            <a:r>
              <a:rPr kumimoji="0" lang="en-US" altLang="ko-KR" sz="1100" b="0" i="0" u="none" strike="noStrike" kern="0" cap="none" spc="-30" normalizeH="0" noProof="0" dirty="0" smtClean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&amp; </a:t>
            </a:r>
            <a:r>
              <a:rPr kumimoji="0" lang="ko-KR" altLang="en-US" sz="1100" b="0" i="0" u="none" strike="noStrike" kern="0" cap="none" spc="-30" normalizeH="0" noProof="0" dirty="0" smtClean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제어기기</a:t>
            </a:r>
            <a:endParaRPr kumimoji="0" lang="en-US" altLang="ko-KR" sz="1100" b="0" i="0" u="none" strike="noStrike" kern="0" cap="none" spc="-30" normalizeH="0" noProof="0" dirty="0" smtClean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계기용 </a:t>
            </a:r>
            <a:r>
              <a:rPr lang="en-US" altLang="ko-KR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Panel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sz="1100" kern="0" spc="-30" dirty="0" smtClean="0"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Control Panel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전기제어 </a:t>
            </a:r>
            <a:r>
              <a:rPr lang="en-US" altLang="ko-KR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System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1100" b="0" i="0" u="none" strike="noStrike" kern="0" cap="none" spc="-30" normalizeH="0" noProof="0" dirty="0" smtClean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9" name="모서리가 둥근 직사각형 28"/>
          <p:cNvSpPr>
            <a:spLocks/>
          </p:cNvSpPr>
          <p:nvPr/>
        </p:nvSpPr>
        <p:spPr>
          <a:xfrm>
            <a:off x="548728" y="2596041"/>
            <a:ext cx="5589257" cy="972000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kumimoji="0" lang="en-US" altLang="ko-KR" sz="1100" b="0" i="0" u="none" strike="noStrike" kern="0" cap="none" spc="-30" normalizeH="0" noProof="0" dirty="0" smtClean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PT &amp; PS Panel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Gauge Board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1100" b="0" i="0" u="none" strike="noStrike" kern="0" cap="none" spc="-30" normalizeH="0" noProof="0" dirty="0" smtClean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Electric Panel</a:t>
            </a: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2" name="Text Box 116"/>
          <p:cNvSpPr txBox="1">
            <a:spLocks noChangeArrowheads="1"/>
          </p:cNvSpPr>
          <p:nvPr/>
        </p:nvSpPr>
        <p:spPr bwMode="auto">
          <a:xfrm>
            <a:off x="694004" y="2675947"/>
            <a:ext cx="5174139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0" rIns="0" bIns="540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700" b="0" u="none" strike="noStrike" kern="1200" cap="none" spc="-30" normalizeH="0" noProof="0" dirty="0" smtClean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50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-2002" pitchFamily="18" charset="-127"/>
                <a:cs typeface="Arial" pitchFamily="34" charset="0"/>
              </a:rPr>
              <a:t>Electric Panel &amp; Instruments</a:t>
            </a:r>
            <a:endParaRPr kumimoji="1" lang="en-US" altLang="ko-KR" sz="1700" b="0" u="none" strike="noStrike" kern="120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-2002" pitchFamily="18" charset="-127"/>
              <a:cs typeface="Arial" pitchFamily="34" charset="0"/>
            </a:endParaRPr>
          </a:p>
        </p:txBody>
      </p:sp>
      <p:sp>
        <p:nvSpPr>
          <p:cNvPr id="33" name="Text Box 116"/>
          <p:cNvSpPr txBox="1">
            <a:spLocks noChangeArrowheads="1"/>
          </p:cNvSpPr>
          <p:nvPr/>
        </p:nvSpPr>
        <p:spPr bwMode="auto">
          <a:xfrm>
            <a:off x="694005" y="3810498"/>
            <a:ext cx="5133528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0" rIns="0" bIns="540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700" b="0" i="0" u="none" strike="noStrike" kern="1200" cap="none" spc="-30" normalizeH="0" noProof="0" dirty="0" smtClean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50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-2002" pitchFamily="18" charset="-127"/>
                <a:cs typeface="Arial" pitchFamily="34" charset="0"/>
              </a:rPr>
              <a:t>Solution &amp; Services</a:t>
            </a:r>
            <a:endParaRPr kumimoji="1" lang="en-US" altLang="ko-KR" sz="1700" b="0" i="0" u="none" strike="noStrike" kern="120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-2002" pitchFamily="18" charset="-127"/>
              <a:cs typeface="Arial" pitchFamily="34" charset="0"/>
            </a:endParaRPr>
          </a:p>
        </p:txBody>
      </p:sp>
      <p:sp>
        <p:nvSpPr>
          <p:cNvPr id="35" name="Text Box 116"/>
          <p:cNvSpPr txBox="1">
            <a:spLocks noChangeArrowheads="1"/>
          </p:cNvSpPr>
          <p:nvPr/>
        </p:nvSpPr>
        <p:spPr bwMode="auto">
          <a:xfrm>
            <a:off x="659370" y="4869626"/>
            <a:ext cx="328893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0" rIns="0" bIns="540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700" spc="-30" dirty="0" err="1" smtClean="0">
                <a:gradFill>
                  <a:gsLst>
                    <a:gs pos="0">
                      <a:schemeClr val="accent1"/>
                    </a:gs>
                    <a:gs pos="50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Arial" pitchFamily="34" charset="0"/>
                <a:ea typeface="-2002" pitchFamily="18" charset="-127"/>
                <a:cs typeface="Arial" pitchFamily="34" charset="0"/>
              </a:rPr>
              <a:t>전계장품</a:t>
            </a:r>
            <a:endParaRPr kumimoji="1" lang="en-US" altLang="ko-KR" sz="1700" b="0" i="0" u="none" strike="noStrike" kern="120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-2002" pitchFamily="18" charset="-127"/>
              <a:cs typeface="Arial" pitchFamily="34" charset="0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7030318" y="3569940"/>
            <a:ext cx="18362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en-US" altLang="ko-KR" sz="2050" spc="-30" dirty="0" smtClean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Kozuka Gothic Pr6N H" pitchFamily="34" charset="-128"/>
                <a:ea typeface="Kozuka Gothic Pr6N H" pitchFamily="34" charset="-128"/>
              </a:rPr>
              <a:t>Global Network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ko-KR" sz="800" spc="-30" dirty="0" smtClean="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0"/>
                </a:gradFill>
                <a:latin typeface="Kozuka Gothic Pr6N M" pitchFamily="34" charset="-128"/>
                <a:ea typeface="Kozuka Gothic Pr6N M" pitchFamily="34" charset="-128"/>
              </a:rPr>
              <a:t> </a:t>
            </a:r>
            <a:r>
              <a:rPr lang="en-US" altLang="ko-KR" sz="1400" spc="-30" dirty="0" smtClean="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0"/>
                </a:gradFill>
                <a:latin typeface="Kozuka Gothic Pr6N M" pitchFamily="34" charset="-128"/>
                <a:ea typeface="Kozuka Gothic Pr6N M" pitchFamily="34" charset="-128"/>
              </a:rPr>
              <a:t>Field of business</a:t>
            </a:r>
            <a:endParaRPr lang="ko-KR" altLang="en-US" sz="1400" spc="-30" dirty="0" smtClean="0"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5400000" scaled="0"/>
              </a:gradFill>
              <a:latin typeface="Kozuka Gothic Pr6N M" pitchFamily="34" charset="-128"/>
              <a:ea typeface="-2002" pitchFamily="18" charset="-127"/>
            </a:endParaRPr>
          </a:p>
        </p:txBody>
      </p:sp>
      <p:cxnSp>
        <p:nvCxnSpPr>
          <p:cNvPr id="48" name="직선 연결선 78"/>
          <p:cNvCxnSpPr/>
          <p:nvPr/>
        </p:nvCxnSpPr>
        <p:spPr bwMode="auto">
          <a:xfrm rot="16200000" flipV="1">
            <a:off x="6444288" y="1594513"/>
            <a:ext cx="1872000" cy="2160000"/>
          </a:xfrm>
          <a:prstGeom prst="bentConnector2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sp>
        <p:nvSpPr>
          <p:cNvPr id="50" name="모서리가 둥근 직사각형 49"/>
          <p:cNvSpPr>
            <a:spLocks/>
          </p:cNvSpPr>
          <p:nvPr/>
        </p:nvSpPr>
        <p:spPr>
          <a:xfrm>
            <a:off x="548729" y="1455174"/>
            <a:ext cx="5589257" cy="972000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Pressure Gauge</a:t>
            </a:r>
            <a:endParaRPr lang="en-US" altLang="ko-KR" sz="1100" kern="0" spc="-30" noProof="0" dirty="0" smtClean="0"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Temperature Gage 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1100" b="0" i="0" u="none" strike="noStrike" kern="0" cap="none" spc="-30" normalizeH="0" noProof="0" dirty="0" smtClean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100" kern="0" spc="-30" noProof="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Temperature Sensor</a:t>
            </a:r>
            <a:endParaRPr kumimoji="0" lang="en-US" altLang="ko-KR" sz="1100" b="0" i="0" u="none" strike="noStrike" kern="0" cap="none" spc="-30" normalizeH="0" noProof="0" dirty="0" smtClean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51" name="Text Box 116"/>
          <p:cNvSpPr txBox="1">
            <a:spLocks noChangeArrowheads="1"/>
          </p:cNvSpPr>
          <p:nvPr/>
        </p:nvSpPr>
        <p:spPr bwMode="auto">
          <a:xfrm>
            <a:off x="681581" y="1531116"/>
            <a:ext cx="5133528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0" rIns="0" bIns="540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700" b="0" i="0" u="none" strike="noStrike" kern="1200" cap="none" spc="-3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-2002" pitchFamily="18" charset="-127"/>
                <a:cs typeface="Arial" pitchFamily="34" charset="0"/>
              </a:rPr>
              <a:t>General instrument Sales</a:t>
            </a:r>
            <a:endParaRPr kumimoji="1" lang="en-US" altLang="ko-KR" sz="1700" b="0" i="0" u="none" strike="noStrike" kern="1200" cap="none" spc="-30" normalizeH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itchFamily="34" charset="0"/>
              <a:ea typeface="-2002" pitchFamily="18" charset="-127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991" y="4922916"/>
            <a:ext cx="934970" cy="775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320" y="1610018"/>
            <a:ext cx="1115640" cy="662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_x316425072" descr="EMB00001a0c218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2719918"/>
            <a:ext cx="966904" cy="772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8" name="_x280785920" descr="EMB00001d7019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78" y="3764461"/>
            <a:ext cx="952583" cy="821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775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모서리가 둥근 직사각형 34"/>
          <p:cNvSpPr>
            <a:spLocks/>
          </p:cNvSpPr>
          <p:nvPr/>
        </p:nvSpPr>
        <p:spPr>
          <a:xfrm>
            <a:off x="3871332" y="1510915"/>
            <a:ext cx="4824536" cy="1461692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모서리가 둥근 직사각형 14"/>
          <p:cNvSpPr>
            <a:spLocks/>
          </p:cNvSpPr>
          <p:nvPr/>
        </p:nvSpPr>
        <p:spPr>
          <a:xfrm>
            <a:off x="389906" y="1483666"/>
            <a:ext cx="3447207" cy="4896545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7" name="Picture 3" descr="C:\Users\user\Desktop\회사직인\신호이앤티(국문,blue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1" y="216345"/>
            <a:ext cx="1728192" cy="3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89061" y="551666"/>
            <a:ext cx="8603419" cy="6117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89061" y="551666"/>
            <a:ext cx="172819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6084888" y="693738"/>
            <a:ext cx="2590800" cy="27463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ko-KR" altLang="en-US" sz="12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인정</a:t>
            </a:r>
            <a:r>
              <a:rPr lang="ko-KR" altLang="en-US" sz="12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서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467851" y="1176886"/>
            <a:ext cx="1885984" cy="163882"/>
            <a:chOff x="1043335" y="404664"/>
            <a:chExt cx="1885984" cy="163882"/>
          </a:xfrm>
        </p:grpSpPr>
        <p:grpSp>
          <p:nvGrpSpPr>
            <p:cNvPr id="9" name="그룹 8"/>
            <p:cNvGrpSpPr>
              <a:grpSpLocks noChangeAspect="1"/>
            </p:cNvGrpSpPr>
            <p:nvPr/>
          </p:nvGrpSpPr>
          <p:grpSpPr>
            <a:xfrm>
              <a:off x="1043335" y="404664"/>
              <a:ext cx="144001" cy="144000"/>
              <a:chOff x="250825" y="620688"/>
              <a:chExt cx="115888" cy="115887"/>
            </a:xfrm>
          </p:grpSpPr>
          <p:sp>
            <p:nvSpPr>
              <p:cNvPr id="11" name="직사각형 10"/>
              <p:cNvSpPr>
                <a:spLocks noChangeAspect="1"/>
              </p:cNvSpPr>
              <p:nvPr/>
            </p:nvSpPr>
            <p:spPr bwMode="auto">
              <a:xfrm>
                <a:off x="250825" y="620688"/>
                <a:ext cx="50800" cy="5080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2" name="직사각형 11"/>
              <p:cNvSpPr>
                <a:spLocks noChangeAspect="1"/>
              </p:cNvSpPr>
              <p:nvPr/>
            </p:nvSpPr>
            <p:spPr bwMode="auto">
              <a:xfrm>
                <a:off x="315913" y="620688"/>
                <a:ext cx="50800" cy="508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3" name="직사각형 12"/>
              <p:cNvSpPr>
                <a:spLocks noChangeAspect="1"/>
              </p:cNvSpPr>
              <p:nvPr/>
            </p:nvSpPr>
            <p:spPr bwMode="auto">
              <a:xfrm>
                <a:off x="250825" y="685775"/>
                <a:ext cx="50800" cy="508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4" name="직사각형 13"/>
              <p:cNvSpPr>
                <a:spLocks noChangeAspect="1"/>
              </p:cNvSpPr>
              <p:nvPr/>
            </p:nvSpPr>
            <p:spPr bwMode="auto">
              <a:xfrm>
                <a:off x="315913" y="685775"/>
                <a:ext cx="50800" cy="508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txBody>
              <a:bodyPr lIns="0" tIns="25200" rIns="0" bIns="36000" anchor="ctr"/>
              <a:lstStyle/>
              <a:p>
                <a:pPr marL="0" marR="0" lvl="0" indent="0" algn="ctr" defTabSz="1053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 bwMode="auto">
            <a:xfrm>
              <a:off x="1234854" y="424993"/>
              <a:ext cx="1694465" cy="143553"/>
            </a:xfrm>
            <a:prstGeom prst="rect">
              <a:avLst/>
            </a:prstGeom>
            <a:noFill/>
            <a:ln w="3175" cmpd="sng">
              <a:noFill/>
            </a:ln>
          </p:spPr>
          <p:txBody>
            <a:bodyPr wrap="none" lIns="0" tIns="0" rIns="144000" bIns="0" anchor="ctr"/>
            <a:lstStyle/>
            <a:p>
              <a:pPr marL="204879" marR="0" lvl="0" indent="-204879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>
                    <a:lumMod val="95000"/>
                    <a:lumOff val="5000"/>
                  </a:sysClr>
                </a:buClr>
                <a:buSzTx/>
                <a:buFontTx/>
                <a:buNone/>
                <a:tabLst/>
                <a:defRPr/>
              </a:pPr>
              <a:r>
                <a:rPr lang="ko-KR" altLang="en-US" sz="1400" kern="0" spc="-30" dirty="0" smtClean="0">
                  <a:gradFill>
                    <a:gsLst>
                      <a:gs pos="0">
                        <a:schemeClr val="tx1"/>
                      </a:gs>
                      <a:gs pos="50000">
                        <a:schemeClr val="tx1"/>
                      </a:gs>
                      <a:gs pos="100000">
                        <a:schemeClr val="tx1"/>
                      </a:gs>
                    </a:gsLst>
                    <a:lin ang="2700000" scaled="1"/>
                  </a:gradFill>
                  <a:latin typeface="-2002" pitchFamily="18" charset="-127"/>
                  <a:ea typeface="-2002" pitchFamily="18" charset="-127"/>
                </a:rPr>
                <a:t>연구개</a:t>
              </a:r>
              <a:r>
                <a:rPr lang="ko-KR" altLang="en-US" sz="1400" kern="0" spc="-30" dirty="0">
                  <a:gradFill>
                    <a:gsLst>
                      <a:gs pos="0">
                        <a:schemeClr val="tx1"/>
                      </a:gs>
                      <a:gs pos="50000">
                        <a:schemeClr val="tx1"/>
                      </a:gs>
                      <a:gs pos="100000">
                        <a:schemeClr val="tx1"/>
                      </a:gs>
                    </a:gsLst>
                    <a:lin ang="2700000" scaled="1"/>
                  </a:gradFill>
                  <a:latin typeface="-2002" pitchFamily="18" charset="-127"/>
                  <a:ea typeface="-2002" pitchFamily="18" charset="-127"/>
                </a:rPr>
                <a:t>발</a:t>
              </a:r>
              <a:endParaRPr kumimoji="0" lang="ko-KR" altLang="en-US" sz="1400" b="0" i="0" u="none" strike="noStrike" kern="0" cap="none" spc="-3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2700000" scaled="1"/>
                </a:gradFill>
                <a:effectLst/>
                <a:uLnTx/>
                <a:uFillTx/>
                <a:latin typeface="-2002" pitchFamily="18" charset="-127"/>
                <a:ea typeface="-2002" pitchFamily="18" charset="-127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849376" y="1772278"/>
            <a:ext cx="3895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인정번호 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제 </a:t>
            </a:r>
            <a:r>
              <a:rPr lang="en-US" altLang="ko-KR" sz="1400" dirty="0" smtClean="0"/>
              <a:t>2014154571 </a:t>
            </a:r>
            <a:r>
              <a:rPr lang="ko-KR" altLang="en-US" sz="1400" dirty="0" smtClean="0"/>
              <a:t>호</a:t>
            </a:r>
            <a:endParaRPr lang="en-US" altLang="ko-KR" sz="1400" dirty="0" smtClean="0"/>
          </a:p>
          <a:p>
            <a:r>
              <a:rPr lang="ko-KR" altLang="en-US" sz="1400" dirty="0" smtClean="0"/>
              <a:t>인 정 일   </a:t>
            </a:r>
            <a:r>
              <a:rPr lang="en-US" altLang="ko-KR" sz="1400" dirty="0" smtClean="0"/>
              <a:t>: 2014.10.29</a:t>
            </a:r>
          </a:p>
          <a:p>
            <a:r>
              <a:rPr lang="ko-KR" altLang="en-US" sz="1400" dirty="0" smtClean="0"/>
              <a:t>연구분야  </a:t>
            </a:r>
            <a:r>
              <a:rPr lang="en-US" altLang="ko-KR" sz="1400" dirty="0" smtClean="0"/>
              <a:t>: (</a:t>
            </a:r>
            <a:r>
              <a:rPr lang="ko-KR" altLang="en-US" sz="1400" dirty="0" smtClean="0"/>
              <a:t>전기전자</a:t>
            </a:r>
            <a:r>
              <a:rPr lang="en-US" altLang="ko-KR" sz="1400" dirty="0" smtClean="0"/>
              <a:t>) </a:t>
            </a:r>
            <a:r>
              <a:rPr lang="ko-KR" altLang="en-US" sz="1400" dirty="0" smtClean="0"/>
              <a:t>설비 진단에 </a:t>
            </a:r>
            <a:endParaRPr lang="en-US" altLang="ko-KR" sz="1400" dirty="0" smtClean="0"/>
          </a:p>
          <a:p>
            <a:r>
              <a:rPr lang="ko-KR" altLang="en-US" sz="1400" dirty="0" smtClean="0"/>
              <a:t>              따른 응용 기술 및 부속기자재 개발</a:t>
            </a:r>
            <a:endParaRPr lang="ko-KR" altLang="en-US" sz="1400" dirty="0"/>
          </a:p>
        </p:txBody>
      </p:sp>
      <p:grpSp>
        <p:nvGrpSpPr>
          <p:cNvPr id="16" name="그룹 53"/>
          <p:cNvGrpSpPr>
            <a:grpSpLocks/>
          </p:cNvGrpSpPr>
          <p:nvPr/>
        </p:nvGrpSpPr>
        <p:grpSpPr bwMode="auto">
          <a:xfrm>
            <a:off x="6732240" y="4221324"/>
            <a:ext cx="1920875" cy="400050"/>
            <a:chOff x="1015182" y="3068960"/>
            <a:chExt cx="2376264" cy="495428"/>
          </a:xfrm>
          <a:solidFill>
            <a:schemeClr val="bg1">
              <a:lumMod val="85000"/>
            </a:schemeClr>
          </a:solidFill>
        </p:grpSpPr>
        <p:sp>
          <p:nvSpPr>
            <p:cNvPr id="17" name="타원 16"/>
            <p:cNvSpPr/>
            <p:nvPr/>
          </p:nvSpPr>
          <p:spPr>
            <a:xfrm>
              <a:off x="2894591" y="3068960"/>
              <a:ext cx="496855" cy="49542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lIns="36000" tIns="36000" rIns="36000" bIns="5400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b="1" kern="0" spc="-50" dirty="0">
                <a:solidFill>
                  <a:sysClr val="window" lastClr="FFFFFF"/>
                </a:solidFill>
                <a:latin typeface="Kozuka Gothic Pro M" pitchFamily="34" charset="-128"/>
                <a:ea typeface="맑은 고딕" pitchFamily="50" charset="-127"/>
              </a:endParaRPr>
            </a:p>
          </p:txBody>
        </p:sp>
        <p:sp>
          <p:nvSpPr>
            <p:cNvPr id="18" name="타원 17"/>
            <p:cNvSpPr/>
            <p:nvPr/>
          </p:nvSpPr>
          <p:spPr>
            <a:xfrm>
              <a:off x="1641652" y="3068960"/>
              <a:ext cx="496855" cy="49542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lIns="36000" tIns="36000" rIns="36000" bIns="5400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b="1" kern="0" spc="-50" dirty="0">
                <a:solidFill>
                  <a:sysClr val="window" lastClr="FFFFFF"/>
                </a:solidFill>
                <a:latin typeface="Kozuka Gothic Pro M" pitchFamily="34" charset="-128"/>
                <a:ea typeface="맑은 고딕" pitchFamily="50" charset="-127"/>
              </a:endParaRPr>
            </a:p>
          </p:txBody>
        </p:sp>
        <p:sp>
          <p:nvSpPr>
            <p:cNvPr id="19" name="타원 18"/>
            <p:cNvSpPr/>
            <p:nvPr/>
          </p:nvSpPr>
          <p:spPr>
            <a:xfrm>
              <a:off x="1015182" y="3068960"/>
              <a:ext cx="496856" cy="49542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lIns="36000" tIns="36000" rIns="36000" bIns="5400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b="1" kern="0" spc="-50" dirty="0">
                <a:solidFill>
                  <a:sysClr val="window" lastClr="FFFFFF"/>
                </a:solidFill>
                <a:latin typeface="Kozuka Gothic Pro M" pitchFamily="34" charset="-128"/>
                <a:ea typeface="맑은 고딕" pitchFamily="50" charset="-127"/>
              </a:endParaRPr>
            </a:p>
          </p:txBody>
        </p:sp>
      </p:grpSp>
      <p:sp>
        <p:nvSpPr>
          <p:cNvPr id="20" name="타원 19"/>
          <p:cNvSpPr/>
          <p:nvPr/>
        </p:nvSpPr>
        <p:spPr>
          <a:xfrm>
            <a:off x="6732240" y="4726149"/>
            <a:ext cx="401638" cy="40322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36000" tIns="72000" rIns="3600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kern="0" spc="-5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G</a:t>
            </a:r>
            <a:endParaRPr kumimoji="0" lang="ko-KR" altLang="en-US" sz="2000" kern="0" spc="-50" dirty="0">
              <a:gradFill>
                <a:gsLst>
                  <a:gs pos="0">
                    <a:schemeClr val="bg1"/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27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7745065" y="4726149"/>
            <a:ext cx="400050" cy="4032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36000" tIns="36000" rIns="36000" bIns="5400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1" kern="0" spc="-50" dirty="0">
              <a:solidFill>
                <a:sysClr val="window" lastClr="FFFFFF"/>
              </a:solidFill>
              <a:latin typeface="Kozuka Gothic Pro M" pitchFamily="34" charset="-128"/>
              <a:ea typeface="맑은 고딕" pitchFamily="50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8251478" y="5232561"/>
            <a:ext cx="401637" cy="40163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36000" tIns="36000" rIns="36000" bIns="5400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1" kern="0" spc="-50" dirty="0">
              <a:solidFill>
                <a:sysClr val="window" lastClr="FFFFFF"/>
              </a:solidFill>
              <a:latin typeface="Kozuka Gothic Pro M" pitchFamily="34" charset="-128"/>
              <a:ea typeface="맑은 고딕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8251478" y="5738974"/>
            <a:ext cx="401637" cy="40005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36000" tIns="36000" rIns="36000" bIns="5400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1" kern="0" spc="-50" dirty="0">
              <a:solidFill>
                <a:sysClr val="window" lastClr="FFFFFF"/>
              </a:solidFill>
              <a:latin typeface="Kozuka Gothic Pro M" pitchFamily="34" charset="-128"/>
              <a:ea typeface="맑은 고딕" pitchFamily="50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7238653" y="5738974"/>
            <a:ext cx="401637" cy="40005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36000" tIns="36000" rIns="36000" bIns="5400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1" kern="0" spc="-50" dirty="0">
              <a:solidFill>
                <a:sysClr val="window" lastClr="FFFFFF"/>
              </a:solidFill>
              <a:latin typeface="Kozuka Gothic Pro M" pitchFamily="34" charset="-128"/>
              <a:ea typeface="맑은 고딕" pitchFamily="50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6732240" y="5738974"/>
            <a:ext cx="401638" cy="40005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36000" tIns="36000" rIns="36000" bIns="5400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1" kern="0" spc="-50" dirty="0">
              <a:solidFill>
                <a:sysClr val="window" lastClr="FFFFFF"/>
              </a:solidFill>
              <a:latin typeface="Kozuka Gothic Pro M" pitchFamily="34" charset="-128"/>
              <a:ea typeface="맑은 고딕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7745065" y="6246974"/>
            <a:ext cx="401638" cy="40005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36000" tIns="36000" rIns="36000" bIns="5400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1" kern="0" spc="-50" dirty="0">
              <a:solidFill>
                <a:sysClr val="window" lastClr="FFFFFF"/>
              </a:solidFill>
              <a:latin typeface="Kozuka Gothic Pro M" pitchFamily="34" charset="-128"/>
              <a:ea typeface="맑은 고딕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7238653" y="4726149"/>
            <a:ext cx="401638" cy="40322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36000" tIns="72000" rIns="3600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kern="0" spc="-50" dirty="0" smtClean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Arial" pitchFamily="34" charset="0"/>
                <a:ea typeface="Kozuka Gothic Pro M" pitchFamily="34" charset="-128"/>
                <a:cs typeface="Arial" pitchFamily="34" charset="0"/>
              </a:rPr>
              <a:t>L</a:t>
            </a:r>
            <a:endParaRPr kumimoji="0" lang="ko-KR" altLang="en-US" sz="2000" kern="0" spc="-50" dirty="0">
              <a:gradFill>
                <a:gsLst>
                  <a:gs pos="0">
                    <a:schemeClr val="bg1"/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27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8251477" y="4726149"/>
            <a:ext cx="401638" cy="40322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36000" tIns="72000" rIns="3600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kern="0" spc="-50" dirty="0" smtClean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O</a:t>
            </a:r>
            <a:endParaRPr kumimoji="0" lang="ko-KR" altLang="en-US" sz="2000" kern="0" spc="-50" dirty="0">
              <a:gradFill>
                <a:gsLst>
                  <a:gs pos="0">
                    <a:schemeClr val="bg1"/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27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30" name="그룹 33"/>
          <p:cNvGrpSpPr>
            <a:grpSpLocks/>
          </p:cNvGrpSpPr>
          <p:nvPr/>
        </p:nvGrpSpPr>
        <p:grpSpPr bwMode="auto">
          <a:xfrm>
            <a:off x="6732240" y="5232561"/>
            <a:ext cx="908050" cy="403225"/>
            <a:chOff x="702171" y="1772816"/>
            <a:chExt cx="908051" cy="403225"/>
          </a:xfrm>
          <a:solidFill>
            <a:schemeClr val="accent1"/>
          </a:solidFill>
        </p:grpSpPr>
        <p:sp>
          <p:nvSpPr>
            <p:cNvPr id="31" name="타원 30"/>
            <p:cNvSpPr/>
            <p:nvPr/>
          </p:nvSpPr>
          <p:spPr>
            <a:xfrm>
              <a:off x="702171" y="1772816"/>
              <a:ext cx="401638" cy="403225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lIns="36000" tIns="72000" rIns="36000" bIns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kern="0" spc="-50" dirty="0">
                  <a:gradFill>
                    <a:gsLst>
                      <a:gs pos="0">
                        <a:schemeClr val="bg1"/>
                      </a:gs>
                      <a:gs pos="50000">
                        <a:schemeClr val="bg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atin typeface="Arial" pitchFamily="34" charset="0"/>
                  <a:ea typeface="Kozuka Gothic Pro M" pitchFamily="34" charset="-128"/>
                  <a:cs typeface="Arial" pitchFamily="34" charset="0"/>
                </a:rPr>
                <a:t>B</a:t>
              </a:r>
              <a:endParaRPr kumimoji="0" lang="ko-KR" altLang="en-US" sz="2000" kern="0" spc="-5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32" name="타원 31"/>
            <p:cNvSpPr/>
            <p:nvPr/>
          </p:nvSpPr>
          <p:spPr>
            <a:xfrm>
              <a:off x="1208584" y="1772816"/>
              <a:ext cx="401638" cy="403225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lIns="36000" tIns="72000" rIns="36000" bIns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kern="0" spc="-50" dirty="0">
                  <a:gradFill>
                    <a:gsLst>
                      <a:gs pos="0">
                        <a:schemeClr val="bg1"/>
                      </a:gs>
                      <a:gs pos="50000">
                        <a:schemeClr val="bg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atin typeface="Arial" pitchFamily="34" charset="0"/>
                  <a:ea typeface="Kozuka Gothic Pro M" pitchFamily="34" charset="-128"/>
                  <a:cs typeface="Arial" pitchFamily="34" charset="0"/>
                </a:rPr>
                <a:t>A</a:t>
              </a:r>
              <a:endParaRPr kumimoji="0" lang="ko-KR" altLang="en-US" sz="2000" kern="0" spc="-5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33" name="타원 32"/>
          <p:cNvSpPr/>
          <p:nvPr/>
        </p:nvSpPr>
        <p:spPr>
          <a:xfrm>
            <a:off x="7745065" y="5232561"/>
            <a:ext cx="401638" cy="40322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36000" tIns="72000" rIns="3600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kern="0" spc="-5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Arial" pitchFamily="34" charset="0"/>
                <a:ea typeface="Kozuka Gothic Pro M" pitchFamily="34" charset="-128"/>
                <a:cs typeface="Arial" pitchFamily="34" charset="0"/>
              </a:rPr>
              <a:t>L</a:t>
            </a:r>
            <a:endParaRPr kumimoji="0" lang="ko-KR" altLang="en-US" sz="2000" kern="0" spc="-50" dirty="0">
              <a:gradFill>
                <a:gsLst>
                  <a:gs pos="0">
                    <a:schemeClr val="bg1"/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27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7745065" y="5735799"/>
            <a:ext cx="401638" cy="40322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36000" tIns="72000" rIns="3600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kern="0" spc="-50" dirty="0">
              <a:gradFill>
                <a:gsLst>
                  <a:gs pos="0">
                    <a:schemeClr val="bg1"/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27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17" y="1556232"/>
            <a:ext cx="3288384" cy="475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7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회사직인\신호이앤티(국문,blue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1" y="216345"/>
            <a:ext cx="1728192" cy="3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89061" y="551666"/>
            <a:ext cx="8603419" cy="6117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89061" y="551666"/>
            <a:ext cx="172819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6084888" y="693738"/>
            <a:ext cx="2590800" cy="27463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ko-KR" altLang="en-US" sz="12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진단용역</a:t>
            </a:r>
            <a:endParaRPr lang="ko-KR" altLang="en-US" sz="12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모서리가 둥근 직사각형 6"/>
          <p:cNvSpPr>
            <a:spLocks/>
          </p:cNvSpPr>
          <p:nvPr/>
        </p:nvSpPr>
        <p:spPr>
          <a:xfrm>
            <a:off x="799227" y="1463685"/>
            <a:ext cx="7572944" cy="4053547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101709"/>
              </p:ext>
            </p:extLst>
          </p:nvPr>
        </p:nvGraphicFramePr>
        <p:xfrm>
          <a:off x="895070" y="1700808"/>
          <a:ext cx="7391400" cy="337142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9700"/>
                <a:gridCol w="3873500"/>
                <a:gridCol w="210820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dirty="0">
                          <a:effectLst/>
                        </a:rPr>
                        <a:t>년도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PJT </a:t>
                      </a:r>
                      <a:r>
                        <a:rPr lang="ko-KR" altLang="en-US" sz="1100" u="none" strike="noStrike" dirty="0">
                          <a:effectLst/>
                        </a:rPr>
                        <a:t>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업체명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 dirty="0">
                          <a:effectLst/>
                        </a:rPr>
                        <a:t>2005.07~11.(5</a:t>
                      </a:r>
                      <a:r>
                        <a:rPr lang="ko-KR" altLang="en-US" sz="1100" u="none" strike="noStrike" dirty="0">
                          <a:effectLst/>
                        </a:rPr>
                        <a:t>개월</a:t>
                      </a:r>
                      <a:r>
                        <a:rPr lang="en-US" altLang="ko-KR" sz="1100" u="none" strike="noStrike" dirty="0">
                          <a:effectLst/>
                        </a:rPr>
                        <a:t>)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dirty="0">
                          <a:effectLst/>
                        </a:rPr>
                        <a:t>펌프장내 설비 및 구조물 진동저감 방안연구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dirty="0">
                          <a:effectLst/>
                        </a:rPr>
                        <a:t>한국수자원공사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>
                          <a:effectLst/>
                        </a:rPr>
                        <a:t>2006.09.14~15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 dirty="0" err="1">
                          <a:effectLst/>
                        </a:rPr>
                        <a:t>Angeko</a:t>
                      </a:r>
                      <a:r>
                        <a:rPr lang="ko-KR" altLang="en-US" sz="1100" u="none" strike="noStrike" dirty="0">
                          <a:effectLst/>
                        </a:rPr>
                        <a:t>설비의 소음 및 </a:t>
                      </a:r>
                      <a:r>
                        <a:rPr lang="ko-KR" altLang="en-US" sz="1100" u="none" strike="noStrike" dirty="0" smtClean="0">
                          <a:effectLst/>
                        </a:rPr>
                        <a:t>진동진단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로디아폴리아마이드온산공장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>
                          <a:effectLst/>
                        </a:rPr>
                        <a:t>2007.01.19~25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A-GB101Air-Turbo Compressor</a:t>
                      </a:r>
                      <a:r>
                        <a:rPr lang="ko-KR" altLang="en-US" sz="1100" u="none" strike="noStrike" dirty="0">
                          <a:effectLst/>
                        </a:rPr>
                        <a:t>의 설비진단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삼성정밀화학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>
                          <a:effectLst/>
                        </a:rPr>
                        <a:t>2007.04.08~05.08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effectLst/>
                        </a:rPr>
                        <a:t>Rodtordynamics</a:t>
                      </a:r>
                      <a:r>
                        <a:rPr lang="en-US" sz="1100" u="none" strike="noStrike" dirty="0">
                          <a:effectLst/>
                        </a:rPr>
                        <a:t> Analysis For 5,000kWLP Compressor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삼성정밀화학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>
                          <a:effectLst/>
                        </a:rPr>
                        <a:t>2007.08.07~08.09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 dirty="0">
                          <a:effectLst/>
                        </a:rPr>
                        <a:t>#</a:t>
                      </a:r>
                      <a:r>
                        <a:rPr lang="ko-KR" altLang="en-US" sz="1100" u="none" strike="noStrike" dirty="0" err="1">
                          <a:effectLst/>
                        </a:rPr>
                        <a:t>열병합</a:t>
                      </a:r>
                      <a:r>
                        <a:rPr lang="ko-KR" altLang="en-US" sz="1100" u="none" strike="noStrike" dirty="0">
                          <a:effectLst/>
                        </a:rPr>
                        <a:t> </a:t>
                      </a:r>
                      <a:r>
                        <a:rPr lang="en-US" altLang="ko-KR" sz="1100" u="none" strike="noStrike" dirty="0">
                          <a:effectLst/>
                        </a:rPr>
                        <a:t>Steam Turbine </a:t>
                      </a:r>
                      <a:r>
                        <a:rPr lang="ko-KR" altLang="en-US" sz="1100" u="none" strike="noStrike" dirty="0">
                          <a:effectLst/>
                        </a:rPr>
                        <a:t>설비진단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삼성정밀화학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>
                          <a:effectLst/>
                        </a:rPr>
                        <a:t>2007.12.15~12.16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 dirty="0">
                          <a:effectLst/>
                        </a:rPr>
                        <a:t>R1301-B Agitator </a:t>
                      </a:r>
                      <a:r>
                        <a:rPr lang="ko-KR" altLang="en-US" sz="1100" u="none" strike="noStrike" dirty="0">
                          <a:effectLst/>
                        </a:rPr>
                        <a:t>진동진단 및 해석 보고서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KP </a:t>
                      </a:r>
                      <a:r>
                        <a:rPr lang="ko-KR" altLang="en-US" sz="1100" u="none" strike="noStrike">
                          <a:effectLst/>
                        </a:rPr>
                        <a:t>케미칼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>
                          <a:effectLst/>
                        </a:rPr>
                        <a:t>2008.08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dirty="0" err="1">
                          <a:effectLst/>
                        </a:rPr>
                        <a:t>오배수펌프의</a:t>
                      </a:r>
                      <a:r>
                        <a:rPr lang="ko-KR" alt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Reed Frequency calculation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윌로펌프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>
                          <a:effectLst/>
                        </a:rPr>
                        <a:t>2009.03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dirty="0">
                          <a:effectLst/>
                        </a:rPr>
                        <a:t>펌프 </a:t>
                      </a:r>
                      <a:r>
                        <a:rPr lang="en-US" sz="1100" u="none" strike="noStrike" dirty="0">
                          <a:effectLst/>
                        </a:rPr>
                        <a:t>Reed Frequency </a:t>
                      </a:r>
                      <a:r>
                        <a:rPr lang="ko-KR" altLang="en-US" sz="1100" u="none" strike="noStrike" dirty="0">
                          <a:effectLst/>
                        </a:rPr>
                        <a:t>계산 용역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청우하이드로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>
                          <a:effectLst/>
                        </a:rPr>
                        <a:t>2010.1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dirty="0">
                          <a:effectLst/>
                        </a:rPr>
                        <a:t>펌프 소음 및 진동진단 </a:t>
                      </a:r>
                      <a:r>
                        <a:rPr lang="ko-KR" altLang="en-US" sz="1100" u="none" strike="noStrike" dirty="0" err="1">
                          <a:effectLst/>
                        </a:rPr>
                        <a:t>윌로</a:t>
                      </a:r>
                      <a:r>
                        <a:rPr lang="ko-KR" altLang="en-US" sz="1100" u="none" strike="noStrike" dirty="0">
                          <a:effectLst/>
                        </a:rPr>
                        <a:t> 펌프 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윌로펌프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>
                          <a:effectLst/>
                        </a:rPr>
                        <a:t>2013.11.15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dirty="0" smtClean="0">
                          <a:effectLst/>
                        </a:rPr>
                        <a:t>열 교환기 </a:t>
                      </a:r>
                      <a:r>
                        <a:rPr lang="ko-KR" altLang="en-US" sz="1100" u="none" strike="noStrike" dirty="0">
                          <a:effectLst/>
                        </a:rPr>
                        <a:t>구조 진단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솔베이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>
                          <a:effectLst/>
                        </a:rPr>
                        <a:t>2014.08.04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Air Compressor </a:t>
                      </a:r>
                      <a:r>
                        <a:rPr lang="ko-KR" altLang="en-US" sz="1100" u="none" strike="noStrike">
                          <a:effectLst/>
                        </a:rPr>
                        <a:t>결함 진동 측정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동서석유화학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 dirty="0" smtClean="0">
                          <a:effectLst/>
                        </a:rPr>
                        <a:t>2014.12.29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 dirty="0" smtClean="0">
                          <a:effectLst/>
                        </a:rPr>
                        <a:t>Vertical</a:t>
                      </a:r>
                      <a:r>
                        <a:rPr lang="en-US" altLang="ko-KR" sz="1100" u="none" strike="noStrike" baseline="0" dirty="0" smtClean="0">
                          <a:effectLst/>
                        </a:rPr>
                        <a:t> Pump </a:t>
                      </a:r>
                      <a:r>
                        <a:rPr lang="ko-KR" altLang="en-US" sz="1100" u="none" strike="noStrike" baseline="0" dirty="0" smtClean="0">
                          <a:effectLst/>
                        </a:rPr>
                        <a:t>설비 진단 </a:t>
                      </a:r>
                      <a:r>
                        <a:rPr lang="en-US" altLang="ko-KR" sz="1100" u="none" strike="noStrike" dirty="0" smtClean="0">
                          <a:effectLst/>
                        </a:rPr>
                        <a:t>2</a:t>
                      </a:r>
                      <a:r>
                        <a:rPr lang="ko-KR" altLang="en-US" sz="1100" u="none" strike="noStrike" dirty="0" smtClean="0">
                          <a:effectLst/>
                        </a:rPr>
                        <a:t>회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dirty="0">
                          <a:effectLst/>
                        </a:rPr>
                        <a:t>당진복합 화력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1865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 dirty="0" smtClean="0">
                          <a:effectLst/>
                        </a:rPr>
                        <a:t>2015.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Screw Compressors </a:t>
                      </a:r>
                      <a:r>
                        <a:rPr lang="ko-KR" alt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설비 진단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스티롤루션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>
                          <a:effectLst/>
                        </a:rPr>
                        <a:t>2015.03.23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Turbo</a:t>
                      </a:r>
                      <a:r>
                        <a:rPr lang="en-US" altLang="ko-K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Blower </a:t>
                      </a:r>
                      <a:r>
                        <a:rPr lang="ko-KR" alt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설비 진단</a:t>
                      </a:r>
                      <a:endParaRPr lang="ko-KR" alt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dirty="0" err="1">
                          <a:effectLst/>
                        </a:rPr>
                        <a:t>코오롱인더스트리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>
                          <a:effectLst/>
                        </a:rPr>
                        <a:t>2015.04.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dirty="0">
                          <a:effectLst/>
                        </a:rPr>
                        <a:t>태안 발전소 </a:t>
                      </a:r>
                      <a:r>
                        <a:rPr lang="en-US" sz="1100" u="none" strike="noStrike" dirty="0">
                          <a:effectLst/>
                        </a:rPr>
                        <a:t>Classifier </a:t>
                      </a:r>
                      <a:r>
                        <a:rPr lang="ko-KR" altLang="en-US" sz="1100" u="none" strike="noStrike" dirty="0">
                          <a:effectLst/>
                        </a:rPr>
                        <a:t>진단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dirty="0" err="1">
                          <a:effectLst/>
                        </a:rPr>
                        <a:t>두산중공업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115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모서리가 둥근 직사각형 62"/>
          <p:cNvSpPr>
            <a:spLocks/>
          </p:cNvSpPr>
          <p:nvPr/>
        </p:nvSpPr>
        <p:spPr>
          <a:xfrm>
            <a:off x="3783448" y="3308284"/>
            <a:ext cx="1582540" cy="843951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5" name="모서리가 둥근 직사각형 64"/>
          <p:cNvSpPr>
            <a:spLocks/>
          </p:cNvSpPr>
          <p:nvPr/>
        </p:nvSpPr>
        <p:spPr>
          <a:xfrm>
            <a:off x="6986135" y="3305091"/>
            <a:ext cx="1582540" cy="843951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6" name="모서리가 둥근 직사각형 65"/>
          <p:cNvSpPr>
            <a:spLocks/>
          </p:cNvSpPr>
          <p:nvPr/>
        </p:nvSpPr>
        <p:spPr>
          <a:xfrm>
            <a:off x="5380054" y="3308284"/>
            <a:ext cx="1582540" cy="843951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7" name="Picture 3" descr="C:\Users\user\Desktop\회사직인\신호이앤티(국문,blue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1" y="216345"/>
            <a:ext cx="1728192" cy="3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89061" y="551666"/>
            <a:ext cx="8603419" cy="6117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89061" y="551666"/>
            <a:ext cx="172819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6084888" y="693738"/>
            <a:ext cx="2590800" cy="27463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ko-KR" altLang="en-US" sz="12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협력</a:t>
            </a:r>
            <a:r>
              <a:rPr lang="ko-KR" altLang="en-US" sz="1200" dirty="0" err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사</a:t>
            </a:r>
            <a:endParaRPr lang="ko-KR" altLang="en-US" sz="1200" b="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43" name="그룹 53"/>
          <p:cNvGrpSpPr>
            <a:grpSpLocks/>
          </p:cNvGrpSpPr>
          <p:nvPr/>
        </p:nvGrpSpPr>
        <p:grpSpPr bwMode="auto">
          <a:xfrm>
            <a:off x="6732240" y="4221324"/>
            <a:ext cx="1920875" cy="400050"/>
            <a:chOff x="1015182" y="3068960"/>
            <a:chExt cx="2376264" cy="495428"/>
          </a:xfrm>
          <a:solidFill>
            <a:schemeClr val="bg1">
              <a:lumMod val="85000"/>
            </a:schemeClr>
          </a:solidFill>
        </p:grpSpPr>
        <p:sp>
          <p:nvSpPr>
            <p:cNvPr id="44" name="타원 43"/>
            <p:cNvSpPr/>
            <p:nvPr/>
          </p:nvSpPr>
          <p:spPr>
            <a:xfrm>
              <a:off x="2894591" y="3068960"/>
              <a:ext cx="496855" cy="49542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lIns="36000" tIns="36000" rIns="36000" bIns="5400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b="1" kern="0" spc="-50" dirty="0">
                <a:solidFill>
                  <a:sysClr val="window" lastClr="FFFFFF"/>
                </a:solidFill>
                <a:latin typeface="Kozuka Gothic Pro M" pitchFamily="34" charset="-128"/>
                <a:ea typeface="맑은 고딕" pitchFamily="50" charset="-127"/>
              </a:endParaRPr>
            </a:p>
          </p:txBody>
        </p:sp>
        <p:sp>
          <p:nvSpPr>
            <p:cNvPr id="45" name="타원 44"/>
            <p:cNvSpPr/>
            <p:nvPr/>
          </p:nvSpPr>
          <p:spPr>
            <a:xfrm>
              <a:off x="1641652" y="3068960"/>
              <a:ext cx="496855" cy="49542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lIns="36000" tIns="36000" rIns="36000" bIns="5400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b="1" kern="0" spc="-50" dirty="0">
                <a:solidFill>
                  <a:sysClr val="window" lastClr="FFFFFF"/>
                </a:solidFill>
                <a:latin typeface="Kozuka Gothic Pro M" pitchFamily="34" charset="-128"/>
                <a:ea typeface="맑은 고딕" pitchFamily="50" charset="-127"/>
              </a:endParaRPr>
            </a:p>
          </p:txBody>
        </p:sp>
        <p:sp>
          <p:nvSpPr>
            <p:cNvPr id="46" name="타원 45"/>
            <p:cNvSpPr/>
            <p:nvPr/>
          </p:nvSpPr>
          <p:spPr>
            <a:xfrm>
              <a:off x="1015182" y="3068960"/>
              <a:ext cx="496856" cy="49542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lIns="36000" tIns="36000" rIns="36000" bIns="5400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b="1" kern="0" spc="-50" dirty="0">
                <a:solidFill>
                  <a:sysClr val="window" lastClr="FFFFFF"/>
                </a:solidFill>
                <a:latin typeface="Kozuka Gothic Pro M" pitchFamily="34" charset="-128"/>
                <a:ea typeface="맑은 고딕" pitchFamily="50" charset="-127"/>
              </a:endParaRPr>
            </a:p>
          </p:txBody>
        </p:sp>
      </p:grpSp>
      <p:sp>
        <p:nvSpPr>
          <p:cNvPr id="47" name="타원 46"/>
          <p:cNvSpPr/>
          <p:nvPr/>
        </p:nvSpPr>
        <p:spPr>
          <a:xfrm>
            <a:off x="6732240" y="4726149"/>
            <a:ext cx="401638" cy="40322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36000" tIns="72000" rIns="3600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kern="0" spc="-5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G</a:t>
            </a:r>
            <a:endParaRPr kumimoji="0" lang="ko-KR" altLang="en-US" sz="2000" kern="0" spc="-50" dirty="0">
              <a:gradFill>
                <a:gsLst>
                  <a:gs pos="0">
                    <a:schemeClr val="bg1"/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27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7745065" y="4726149"/>
            <a:ext cx="400050" cy="4032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36000" tIns="36000" rIns="36000" bIns="5400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1" kern="0" spc="-50" dirty="0">
              <a:solidFill>
                <a:sysClr val="window" lastClr="FFFFFF"/>
              </a:solidFill>
              <a:latin typeface="Kozuka Gothic Pro M" pitchFamily="34" charset="-128"/>
              <a:ea typeface="맑은 고딕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8251478" y="5232561"/>
            <a:ext cx="401637" cy="40163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36000" tIns="36000" rIns="36000" bIns="5400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1" kern="0" spc="-50" dirty="0">
              <a:solidFill>
                <a:sysClr val="window" lastClr="FFFFFF"/>
              </a:solidFill>
              <a:latin typeface="Kozuka Gothic Pro M" pitchFamily="34" charset="-128"/>
              <a:ea typeface="맑은 고딕" pitchFamily="50" charset="-127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8251478" y="5738974"/>
            <a:ext cx="401637" cy="40005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36000" tIns="36000" rIns="36000" bIns="5400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1" kern="0" spc="-50" dirty="0">
              <a:solidFill>
                <a:sysClr val="window" lastClr="FFFFFF"/>
              </a:solidFill>
              <a:latin typeface="Kozuka Gothic Pro M" pitchFamily="34" charset="-128"/>
              <a:ea typeface="맑은 고딕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7238653" y="5738974"/>
            <a:ext cx="401637" cy="40005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36000" tIns="36000" rIns="36000" bIns="5400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1" kern="0" spc="-50" dirty="0">
              <a:solidFill>
                <a:sysClr val="window" lastClr="FFFFFF"/>
              </a:solidFill>
              <a:latin typeface="Kozuka Gothic Pro M" pitchFamily="34" charset="-128"/>
              <a:ea typeface="맑은 고딕" pitchFamily="50" charset="-127"/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6732240" y="5738974"/>
            <a:ext cx="401638" cy="40005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36000" tIns="36000" rIns="36000" bIns="5400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1" kern="0" spc="-50" dirty="0">
              <a:solidFill>
                <a:sysClr val="window" lastClr="FFFFFF"/>
              </a:solidFill>
              <a:latin typeface="Kozuka Gothic Pro M" pitchFamily="34" charset="-128"/>
              <a:ea typeface="맑은 고딕" pitchFamily="50" charset="-127"/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7745065" y="6246974"/>
            <a:ext cx="401638" cy="40005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36000" tIns="36000" rIns="36000" bIns="5400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1" kern="0" spc="-50" dirty="0">
              <a:solidFill>
                <a:sysClr val="window" lastClr="FFFFFF"/>
              </a:solidFill>
              <a:latin typeface="Kozuka Gothic Pro M" pitchFamily="34" charset="-128"/>
              <a:ea typeface="맑은 고딕" pitchFamily="50" charset="-127"/>
            </a:endParaRPr>
          </a:p>
        </p:txBody>
      </p:sp>
      <p:sp>
        <p:nvSpPr>
          <p:cNvPr id="54" name="타원 53"/>
          <p:cNvSpPr/>
          <p:nvPr/>
        </p:nvSpPr>
        <p:spPr>
          <a:xfrm>
            <a:off x="7238653" y="4726149"/>
            <a:ext cx="401638" cy="40322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36000" tIns="72000" rIns="3600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kern="0" spc="-50" dirty="0" smtClean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Arial" pitchFamily="34" charset="0"/>
                <a:ea typeface="Kozuka Gothic Pro M" pitchFamily="34" charset="-128"/>
                <a:cs typeface="Arial" pitchFamily="34" charset="0"/>
              </a:rPr>
              <a:t>L</a:t>
            </a:r>
            <a:endParaRPr kumimoji="0" lang="ko-KR" altLang="en-US" sz="2000" kern="0" spc="-50" dirty="0">
              <a:gradFill>
                <a:gsLst>
                  <a:gs pos="0">
                    <a:schemeClr val="bg1"/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27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8251477" y="4726149"/>
            <a:ext cx="401638" cy="40322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36000" tIns="72000" rIns="3600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kern="0" spc="-50" dirty="0" smtClean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O</a:t>
            </a:r>
            <a:endParaRPr kumimoji="0" lang="ko-KR" altLang="en-US" sz="2000" kern="0" spc="-50" dirty="0">
              <a:gradFill>
                <a:gsLst>
                  <a:gs pos="0">
                    <a:schemeClr val="bg1"/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27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56" name="그룹 33"/>
          <p:cNvGrpSpPr>
            <a:grpSpLocks/>
          </p:cNvGrpSpPr>
          <p:nvPr/>
        </p:nvGrpSpPr>
        <p:grpSpPr bwMode="auto">
          <a:xfrm>
            <a:off x="6732240" y="5232561"/>
            <a:ext cx="908050" cy="403225"/>
            <a:chOff x="702171" y="1772816"/>
            <a:chExt cx="908051" cy="403225"/>
          </a:xfrm>
          <a:solidFill>
            <a:schemeClr val="accent1"/>
          </a:solidFill>
        </p:grpSpPr>
        <p:sp>
          <p:nvSpPr>
            <p:cNvPr id="57" name="타원 56"/>
            <p:cNvSpPr/>
            <p:nvPr/>
          </p:nvSpPr>
          <p:spPr>
            <a:xfrm>
              <a:off x="702171" y="1772816"/>
              <a:ext cx="401638" cy="403225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lIns="36000" tIns="72000" rIns="36000" bIns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kern="0" spc="-50" dirty="0">
                  <a:gradFill>
                    <a:gsLst>
                      <a:gs pos="0">
                        <a:schemeClr val="bg1"/>
                      </a:gs>
                      <a:gs pos="50000">
                        <a:schemeClr val="bg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atin typeface="Arial" pitchFamily="34" charset="0"/>
                  <a:ea typeface="Kozuka Gothic Pro M" pitchFamily="34" charset="-128"/>
                  <a:cs typeface="Arial" pitchFamily="34" charset="0"/>
                </a:rPr>
                <a:t>B</a:t>
              </a:r>
              <a:endParaRPr kumimoji="0" lang="ko-KR" altLang="en-US" sz="2000" kern="0" spc="-5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58" name="타원 57"/>
            <p:cNvSpPr/>
            <p:nvPr/>
          </p:nvSpPr>
          <p:spPr>
            <a:xfrm>
              <a:off x="1208584" y="1772816"/>
              <a:ext cx="401638" cy="403225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lIns="36000" tIns="72000" rIns="36000" bIns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kern="0" spc="-50" dirty="0">
                  <a:gradFill>
                    <a:gsLst>
                      <a:gs pos="0">
                        <a:schemeClr val="bg1"/>
                      </a:gs>
                      <a:gs pos="50000">
                        <a:schemeClr val="bg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atin typeface="Arial" pitchFamily="34" charset="0"/>
                  <a:ea typeface="Kozuka Gothic Pro M" pitchFamily="34" charset="-128"/>
                  <a:cs typeface="Arial" pitchFamily="34" charset="0"/>
                </a:rPr>
                <a:t>A</a:t>
              </a:r>
              <a:endParaRPr kumimoji="0" lang="ko-KR" altLang="en-US" sz="2000" kern="0" spc="-5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59" name="타원 58"/>
          <p:cNvSpPr/>
          <p:nvPr/>
        </p:nvSpPr>
        <p:spPr>
          <a:xfrm>
            <a:off x="7745065" y="5232561"/>
            <a:ext cx="401638" cy="40322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36000" tIns="72000" rIns="3600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kern="0" spc="-50" dirty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Arial" pitchFamily="34" charset="0"/>
                <a:ea typeface="Kozuka Gothic Pro M" pitchFamily="34" charset="-128"/>
                <a:cs typeface="Arial" pitchFamily="34" charset="0"/>
              </a:rPr>
              <a:t>L</a:t>
            </a:r>
            <a:endParaRPr kumimoji="0" lang="ko-KR" altLang="en-US" sz="2000" kern="0" spc="-50" dirty="0">
              <a:gradFill>
                <a:gsLst>
                  <a:gs pos="0">
                    <a:schemeClr val="bg1"/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27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0" name="타원 59"/>
          <p:cNvSpPr/>
          <p:nvPr/>
        </p:nvSpPr>
        <p:spPr>
          <a:xfrm>
            <a:off x="7745065" y="5735799"/>
            <a:ext cx="401638" cy="40322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36000" tIns="72000" rIns="3600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kern="0" spc="-50" dirty="0">
              <a:gradFill>
                <a:gsLst>
                  <a:gs pos="0">
                    <a:schemeClr val="bg1"/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27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2" name="모서리가 둥근 직사각형 31"/>
          <p:cNvSpPr>
            <a:spLocks/>
          </p:cNvSpPr>
          <p:nvPr/>
        </p:nvSpPr>
        <p:spPr>
          <a:xfrm>
            <a:off x="589962" y="3302776"/>
            <a:ext cx="1582540" cy="843951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모서리가 둥근 직사각형 25"/>
          <p:cNvSpPr>
            <a:spLocks/>
          </p:cNvSpPr>
          <p:nvPr/>
        </p:nvSpPr>
        <p:spPr>
          <a:xfrm>
            <a:off x="597627" y="2453415"/>
            <a:ext cx="1582540" cy="828878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모서리가 둥근 직사각형 26"/>
          <p:cNvSpPr>
            <a:spLocks/>
          </p:cNvSpPr>
          <p:nvPr/>
        </p:nvSpPr>
        <p:spPr>
          <a:xfrm>
            <a:off x="2180167" y="2456169"/>
            <a:ext cx="1582540" cy="843951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모서리가 둥근 직사각형 28"/>
          <p:cNvSpPr>
            <a:spLocks/>
          </p:cNvSpPr>
          <p:nvPr/>
        </p:nvSpPr>
        <p:spPr>
          <a:xfrm>
            <a:off x="3775898" y="2456169"/>
            <a:ext cx="1582540" cy="843951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모서리가 둥근 직사각형 30"/>
          <p:cNvSpPr>
            <a:spLocks/>
          </p:cNvSpPr>
          <p:nvPr/>
        </p:nvSpPr>
        <p:spPr>
          <a:xfrm>
            <a:off x="6975628" y="2456169"/>
            <a:ext cx="1582540" cy="843951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모서리가 둥근 직사각형 32"/>
          <p:cNvSpPr>
            <a:spLocks/>
          </p:cNvSpPr>
          <p:nvPr/>
        </p:nvSpPr>
        <p:spPr>
          <a:xfrm>
            <a:off x="2180167" y="3307957"/>
            <a:ext cx="1582540" cy="843951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499" y="2687248"/>
            <a:ext cx="1507877" cy="40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95" y="2687248"/>
            <a:ext cx="1417546" cy="44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35" y="2611788"/>
            <a:ext cx="1417794" cy="52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60" y="3554093"/>
            <a:ext cx="1527343" cy="33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14" descr="commin_colou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15" y="2687248"/>
            <a:ext cx="1349781" cy="34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모서리가 둥근 직사각형 75"/>
          <p:cNvSpPr>
            <a:spLocks/>
          </p:cNvSpPr>
          <p:nvPr/>
        </p:nvSpPr>
        <p:spPr>
          <a:xfrm>
            <a:off x="5370905" y="2461140"/>
            <a:ext cx="1582540" cy="843951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899" y="2700955"/>
            <a:ext cx="1375178" cy="39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96" y="3497764"/>
            <a:ext cx="1384756" cy="5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123" y="3534024"/>
            <a:ext cx="1452188" cy="34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72" y="3468494"/>
            <a:ext cx="12001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500" y="3469288"/>
            <a:ext cx="1501810" cy="51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모서리가 둥근 직사각형 66"/>
          <p:cNvSpPr>
            <a:spLocks/>
          </p:cNvSpPr>
          <p:nvPr/>
        </p:nvSpPr>
        <p:spPr>
          <a:xfrm>
            <a:off x="580372" y="4169225"/>
            <a:ext cx="1582540" cy="843951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31" y="4241961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9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회사직인\신호이앤티(국문,blue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1" y="216345"/>
            <a:ext cx="1728192" cy="3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89061" y="551666"/>
            <a:ext cx="8603419" cy="6117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89061" y="551666"/>
            <a:ext cx="172819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6084888" y="693738"/>
            <a:ext cx="2590800" cy="27463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ko-KR" altLang="en-US" sz="1200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고객현황</a:t>
            </a:r>
            <a:endParaRPr lang="ko-KR" altLang="en-US" sz="1200" b="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025926" y="5708764"/>
            <a:ext cx="7290913" cy="690339"/>
            <a:chOff x="1034090" y="1977483"/>
            <a:chExt cx="7290913" cy="690339"/>
          </a:xfrm>
        </p:grpSpPr>
        <p:sp>
          <p:nvSpPr>
            <p:cNvPr id="81" name="모서리가 둥근 직사각형 80"/>
            <p:cNvSpPr>
              <a:spLocks/>
            </p:cNvSpPr>
            <p:nvPr/>
          </p:nvSpPr>
          <p:spPr>
            <a:xfrm>
              <a:off x="1034090" y="1980851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5" name="모서리가 둥근 직사각형 84"/>
            <p:cNvSpPr>
              <a:spLocks/>
            </p:cNvSpPr>
            <p:nvPr/>
          </p:nvSpPr>
          <p:spPr>
            <a:xfrm>
              <a:off x="6871831" y="1978015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6" name="모서리가 둥근 직사각형 85"/>
            <p:cNvSpPr>
              <a:spLocks/>
            </p:cNvSpPr>
            <p:nvPr/>
          </p:nvSpPr>
          <p:spPr>
            <a:xfrm>
              <a:off x="5387513" y="1977483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7" name="모서리가 둥근 직사각형 86"/>
            <p:cNvSpPr>
              <a:spLocks/>
            </p:cNvSpPr>
            <p:nvPr/>
          </p:nvSpPr>
          <p:spPr>
            <a:xfrm>
              <a:off x="2503844" y="1977485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8" name="모서리가 둥근 직사각형 87"/>
            <p:cNvSpPr>
              <a:spLocks/>
            </p:cNvSpPr>
            <p:nvPr/>
          </p:nvSpPr>
          <p:spPr>
            <a:xfrm>
              <a:off x="3969450" y="1977484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6" name="모서리가 둥근 직사각형 25"/>
          <p:cNvSpPr>
            <a:spLocks/>
          </p:cNvSpPr>
          <p:nvPr/>
        </p:nvSpPr>
        <p:spPr>
          <a:xfrm>
            <a:off x="1027168" y="4232620"/>
            <a:ext cx="1453172" cy="686971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" name="모서리가 둥근 직사각형 76"/>
          <p:cNvSpPr>
            <a:spLocks/>
          </p:cNvSpPr>
          <p:nvPr/>
        </p:nvSpPr>
        <p:spPr>
          <a:xfrm>
            <a:off x="6864909" y="4229784"/>
            <a:ext cx="1453172" cy="686971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0" name="모서리가 둥근 직사각형 69"/>
          <p:cNvSpPr>
            <a:spLocks/>
          </p:cNvSpPr>
          <p:nvPr/>
        </p:nvSpPr>
        <p:spPr>
          <a:xfrm>
            <a:off x="5380591" y="4229252"/>
            <a:ext cx="1453172" cy="686971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" name="모서리가 둥근 직사각형 67"/>
          <p:cNvSpPr>
            <a:spLocks/>
          </p:cNvSpPr>
          <p:nvPr/>
        </p:nvSpPr>
        <p:spPr>
          <a:xfrm>
            <a:off x="2496922" y="4229254"/>
            <a:ext cx="1453172" cy="686971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9" name="모서리가 둥근 직사각형 68"/>
          <p:cNvSpPr>
            <a:spLocks/>
          </p:cNvSpPr>
          <p:nvPr/>
        </p:nvSpPr>
        <p:spPr>
          <a:xfrm>
            <a:off x="3962528" y="4229253"/>
            <a:ext cx="1453172" cy="686971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06" name="그룹 105"/>
          <p:cNvGrpSpPr/>
          <p:nvPr/>
        </p:nvGrpSpPr>
        <p:grpSpPr>
          <a:xfrm>
            <a:off x="1025926" y="1266167"/>
            <a:ext cx="7292155" cy="1430808"/>
            <a:chOff x="1025926" y="1266167"/>
            <a:chExt cx="7292155" cy="1430808"/>
          </a:xfrm>
        </p:grpSpPr>
        <p:grpSp>
          <p:nvGrpSpPr>
            <p:cNvPr id="107" name="그룹 106"/>
            <p:cNvGrpSpPr/>
            <p:nvPr/>
          </p:nvGrpSpPr>
          <p:grpSpPr>
            <a:xfrm>
              <a:off x="1025926" y="2006636"/>
              <a:ext cx="7290913" cy="690339"/>
              <a:chOff x="1034090" y="1977483"/>
              <a:chExt cx="7290913" cy="690339"/>
            </a:xfrm>
          </p:grpSpPr>
          <p:sp>
            <p:nvSpPr>
              <p:cNvPr id="113" name="모서리가 둥근 직사각형 112"/>
              <p:cNvSpPr>
                <a:spLocks/>
              </p:cNvSpPr>
              <p:nvPr/>
            </p:nvSpPr>
            <p:spPr>
              <a:xfrm>
                <a:off x="1034090" y="1980851"/>
                <a:ext cx="1453172" cy="686971"/>
              </a:xfrm>
              <a:prstGeom prst="roundRect">
                <a:avLst>
                  <a:gd name="adj" fmla="val 5200"/>
                </a:avLst>
              </a:prstGeom>
              <a:solidFill>
                <a:schemeClr val="bg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lIns="162000" tIns="367200" bIns="36000" numCol="2"/>
              <a:lstStyle/>
              <a:p>
                <a:pPr marL="0" marR="0" lvl="0" indent="0" algn="ctr" defTabSz="91440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ko-KR" altLang="en-US" sz="1100" b="0" i="0" u="none" strike="noStrike" kern="0" cap="none" spc="-30" normalizeH="0" noProof="0" dirty="0">
                  <a:ln>
                    <a:noFill/>
                  </a:ln>
                  <a:gradFill>
                    <a:gsLst>
                      <a:gs pos="0">
                        <a:sysClr val="windowText" lastClr="000000">
                          <a:lumMod val="85000"/>
                          <a:lumOff val="15000"/>
                        </a:sysClr>
                      </a:gs>
                      <a:gs pos="50000">
                        <a:sysClr val="windowText" lastClr="000000">
                          <a:lumMod val="85000"/>
                          <a:lumOff val="15000"/>
                        </a:sysClr>
                      </a:gs>
                      <a:gs pos="100000">
                        <a:sysClr val="windowText" lastClr="000000">
                          <a:lumMod val="85000"/>
                          <a:lumOff val="15000"/>
                        </a:sys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4" name="모서리가 둥근 직사각형 113"/>
              <p:cNvSpPr>
                <a:spLocks/>
              </p:cNvSpPr>
              <p:nvPr/>
            </p:nvSpPr>
            <p:spPr>
              <a:xfrm>
                <a:off x="6871831" y="1978015"/>
                <a:ext cx="1453172" cy="686971"/>
              </a:xfrm>
              <a:prstGeom prst="roundRect">
                <a:avLst>
                  <a:gd name="adj" fmla="val 5200"/>
                </a:avLst>
              </a:prstGeom>
              <a:solidFill>
                <a:schemeClr val="bg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lIns="162000" tIns="367200" bIns="36000" numCol="2"/>
              <a:lstStyle/>
              <a:p>
                <a:pPr marL="0" marR="0" lvl="0" indent="0" algn="ctr" defTabSz="91440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ko-KR" altLang="en-US" sz="1100" b="0" i="0" u="none" strike="noStrike" kern="0" cap="none" spc="-30" normalizeH="0" noProof="0" dirty="0">
                  <a:ln>
                    <a:noFill/>
                  </a:ln>
                  <a:gradFill>
                    <a:gsLst>
                      <a:gs pos="0">
                        <a:sysClr val="windowText" lastClr="000000">
                          <a:lumMod val="85000"/>
                          <a:lumOff val="15000"/>
                        </a:sysClr>
                      </a:gs>
                      <a:gs pos="50000">
                        <a:sysClr val="windowText" lastClr="000000">
                          <a:lumMod val="85000"/>
                          <a:lumOff val="15000"/>
                        </a:sysClr>
                      </a:gs>
                      <a:gs pos="100000">
                        <a:sysClr val="windowText" lastClr="000000">
                          <a:lumMod val="85000"/>
                          <a:lumOff val="15000"/>
                        </a:sys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5" name="모서리가 둥근 직사각형 114"/>
              <p:cNvSpPr>
                <a:spLocks/>
              </p:cNvSpPr>
              <p:nvPr/>
            </p:nvSpPr>
            <p:spPr>
              <a:xfrm>
                <a:off x="5387513" y="1977483"/>
                <a:ext cx="1453172" cy="686971"/>
              </a:xfrm>
              <a:prstGeom prst="roundRect">
                <a:avLst>
                  <a:gd name="adj" fmla="val 5200"/>
                </a:avLst>
              </a:prstGeom>
              <a:solidFill>
                <a:schemeClr val="bg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lIns="162000" tIns="367200" bIns="36000" numCol="2"/>
              <a:lstStyle/>
              <a:p>
                <a:pPr marL="0" marR="0" lvl="0" indent="0" algn="ctr" defTabSz="91440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ko-KR" altLang="en-US" sz="1100" b="0" i="0" u="none" strike="noStrike" kern="0" cap="none" spc="-30" normalizeH="0" noProof="0" dirty="0">
                  <a:ln>
                    <a:noFill/>
                  </a:ln>
                  <a:gradFill>
                    <a:gsLst>
                      <a:gs pos="0">
                        <a:sysClr val="windowText" lastClr="000000">
                          <a:lumMod val="85000"/>
                          <a:lumOff val="15000"/>
                        </a:sysClr>
                      </a:gs>
                      <a:gs pos="50000">
                        <a:sysClr val="windowText" lastClr="000000">
                          <a:lumMod val="85000"/>
                          <a:lumOff val="15000"/>
                        </a:sysClr>
                      </a:gs>
                      <a:gs pos="100000">
                        <a:sysClr val="windowText" lastClr="000000">
                          <a:lumMod val="85000"/>
                          <a:lumOff val="15000"/>
                        </a:sys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6" name="모서리가 둥근 직사각형 115"/>
              <p:cNvSpPr>
                <a:spLocks/>
              </p:cNvSpPr>
              <p:nvPr/>
            </p:nvSpPr>
            <p:spPr>
              <a:xfrm>
                <a:off x="2503844" y="1977485"/>
                <a:ext cx="1453172" cy="686971"/>
              </a:xfrm>
              <a:prstGeom prst="roundRect">
                <a:avLst>
                  <a:gd name="adj" fmla="val 5200"/>
                </a:avLst>
              </a:prstGeom>
              <a:solidFill>
                <a:schemeClr val="bg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lIns="162000" tIns="367200" bIns="36000" numCol="2"/>
              <a:lstStyle/>
              <a:p>
                <a:pPr marL="0" marR="0" lvl="0" indent="0" algn="ctr" defTabSz="91440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ko-KR" altLang="en-US" sz="1100" b="0" i="0" u="none" strike="noStrike" kern="0" cap="none" spc="-30" normalizeH="0" noProof="0" dirty="0">
                  <a:ln>
                    <a:noFill/>
                  </a:ln>
                  <a:gradFill>
                    <a:gsLst>
                      <a:gs pos="0">
                        <a:sysClr val="windowText" lastClr="000000">
                          <a:lumMod val="85000"/>
                          <a:lumOff val="15000"/>
                        </a:sysClr>
                      </a:gs>
                      <a:gs pos="50000">
                        <a:sysClr val="windowText" lastClr="000000">
                          <a:lumMod val="85000"/>
                          <a:lumOff val="15000"/>
                        </a:sysClr>
                      </a:gs>
                      <a:gs pos="100000">
                        <a:sysClr val="windowText" lastClr="000000">
                          <a:lumMod val="85000"/>
                          <a:lumOff val="15000"/>
                        </a:sys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7" name="모서리가 둥근 직사각형 116"/>
              <p:cNvSpPr>
                <a:spLocks/>
              </p:cNvSpPr>
              <p:nvPr/>
            </p:nvSpPr>
            <p:spPr>
              <a:xfrm>
                <a:off x="3969450" y="1977484"/>
                <a:ext cx="1453172" cy="686971"/>
              </a:xfrm>
              <a:prstGeom prst="roundRect">
                <a:avLst>
                  <a:gd name="adj" fmla="val 5200"/>
                </a:avLst>
              </a:prstGeom>
              <a:solidFill>
                <a:schemeClr val="bg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lIns="162000" tIns="367200" bIns="36000" numCol="2"/>
              <a:lstStyle/>
              <a:p>
                <a:pPr marL="0" marR="0" lvl="0" indent="0" algn="ctr" defTabSz="91440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ko-KR" altLang="en-US" sz="1100" b="0" i="0" u="none" strike="noStrike" kern="0" cap="none" spc="-30" normalizeH="0" noProof="0" dirty="0">
                  <a:ln>
                    <a:noFill/>
                  </a:ln>
                  <a:gradFill>
                    <a:gsLst>
                      <a:gs pos="0">
                        <a:sysClr val="windowText" lastClr="000000">
                          <a:lumMod val="85000"/>
                          <a:lumOff val="15000"/>
                        </a:sysClr>
                      </a:gs>
                      <a:gs pos="50000">
                        <a:sysClr val="windowText" lastClr="000000">
                          <a:lumMod val="85000"/>
                          <a:lumOff val="15000"/>
                        </a:sysClr>
                      </a:gs>
                      <a:gs pos="100000">
                        <a:sysClr val="windowText" lastClr="000000">
                          <a:lumMod val="85000"/>
                          <a:lumOff val="15000"/>
                        </a:sys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08" name="모서리가 둥근 직사각형 107"/>
            <p:cNvSpPr>
              <a:spLocks/>
            </p:cNvSpPr>
            <p:nvPr/>
          </p:nvSpPr>
          <p:spPr>
            <a:xfrm>
              <a:off x="1027168" y="1269535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9" name="모서리가 둥근 직사각형 108"/>
            <p:cNvSpPr>
              <a:spLocks/>
            </p:cNvSpPr>
            <p:nvPr/>
          </p:nvSpPr>
          <p:spPr>
            <a:xfrm>
              <a:off x="6864909" y="1266699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0" name="모서리가 둥근 직사각형 109"/>
            <p:cNvSpPr>
              <a:spLocks/>
            </p:cNvSpPr>
            <p:nvPr/>
          </p:nvSpPr>
          <p:spPr>
            <a:xfrm>
              <a:off x="5380591" y="1266167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1" name="모서리가 둥근 직사각형 110"/>
            <p:cNvSpPr>
              <a:spLocks/>
            </p:cNvSpPr>
            <p:nvPr/>
          </p:nvSpPr>
          <p:spPr>
            <a:xfrm>
              <a:off x="2496922" y="1266169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2" name="모서리가 둥근 직사각형 111"/>
            <p:cNvSpPr>
              <a:spLocks/>
            </p:cNvSpPr>
            <p:nvPr/>
          </p:nvSpPr>
          <p:spPr>
            <a:xfrm>
              <a:off x="3962528" y="1266168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18" name="그룹 117"/>
          <p:cNvGrpSpPr/>
          <p:nvPr/>
        </p:nvGrpSpPr>
        <p:grpSpPr>
          <a:xfrm>
            <a:off x="1025926" y="2748272"/>
            <a:ext cx="7292155" cy="1430808"/>
            <a:chOff x="1025926" y="1266167"/>
            <a:chExt cx="7292155" cy="1430808"/>
          </a:xfrm>
        </p:grpSpPr>
        <p:grpSp>
          <p:nvGrpSpPr>
            <p:cNvPr id="119" name="그룹 118"/>
            <p:cNvGrpSpPr/>
            <p:nvPr/>
          </p:nvGrpSpPr>
          <p:grpSpPr>
            <a:xfrm>
              <a:off x="1025926" y="2006636"/>
              <a:ext cx="7290913" cy="690339"/>
              <a:chOff x="1034090" y="1977483"/>
              <a:chExt cx="7290913" cy="690339"/>
            </a:xfrm>
          </p:grpSpPr>
          <p:sp>
            <p:nvSpPr>
              <p:cNvPr id="125" name="모서리가 둥근 직사각형 124"/>
              <p:cNvSpPr>
                <a:spLocks/>
              </p:cNvSpPr>
              <p:nvPr/>
            </p:nvSpPr>
            <p:spPr>
              <a:xfrm>
                <a:off x="1034090" y="1980851"/>
                <a:ext cx="1453172" cy="686971"/>
              </a:xfrm>
              <a:prstGeom prst="roundRect">
                <a:avLst>
                  <a:gd name="adj" fmla="val 5200"/>
                </a:avLst>
              </a:prstGeom>
              <a:solidFill>
                <a:schemeClr val="bg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lIns="162000" tIns="367200" bIns="36000" numCol="2"/>
              <a:lstStyle/>
              <a:p>
                <a:pPr marL="0" marR="0" lvl="0" indent="0" algn="ctr" defTabSz="91440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ko-KR" altLang="en-US" sz="1100" b="0" i="0" u="none" strike="noStrike" kern="0" cap="none" spc="-30" normalizeH="0" noProof="0" dirty="0">
                  <a:ln>
                    <a:noFill/>
                  </a:ln>
                  <a:gradFill>
                    <a:gsLst>
                      <a:gs pos="0">
                        <a:sysClr val="windowText" lastClr="000000">
                          <a:lumMod val="85000"/>
                          <a:lumOff val="15000"/>
                        </a:sysClr>
                      </a:gs>
                      <a:gs pos="50000">
                        <a:sysClr val="windowText" lastClr="000000">
                          <a:lumMod val="85000"/>
                          <a:lumOff val="15000"/>
                        </a:sysClr>
                      </a:gs>
                      <a:gs pos="100000">
                        <a:sysClr val="windowText" lastClr="000000">
                          <a:lumMod val="85000"/>
                          <a:lumOff val="15000"/>
                        </a:sys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26" name="모서리가 둥근 직사각형 125"/>
              <p:cNvSpPr>
                <a:spLocks/>
              </p:cNvSpPr>
              <p:nvPr/>
            </p:nvSpPr>
            <p:spPr>
              <a:xfrm>
                <a:off x="6871831" y="1978015"/>
                <a:ext cx="1453172" cy="686971"/>
              </a:xfrm>
              <a:prstGeom prst="roundRect">
                <a:avLst>
                  <a:gd name="adj" fmla="val 5200"/>
                </a:avLst>
              </a:prstGeom>
              <a:solidFill>
                <a:schemeClr val="bg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lIns="162000" tIns="367200" bIns="36000" numCol="2"/>
              <a:lstStyle/>
              <a:p>
                <a:pPr marL="0" marR="0" lvl="0" indent="0" algn="ctr" defTabSz="91440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ko-KR" altLang="en-US" sz="1100" b="0" i="0" u="none" strike="noStrike" kern="0" cap="none" spc="-30" normalizeH="0" noProof="0" dirty="0">
                  <a:ln>
                    <a:noFill/>
                  </a:ln>
                  <a:gradFill>
                    <a:gsLst>
                      <a:gs pos="0">
                        <a:sysClr val="windowText" lastClr="000000">
                          <a:lumMod val="85000"/>
                          <a:lumOff val="15000"/>
                        </a:sysClr>
                      </a:gs>
                      <a:gs pos="50000">
                        <a:sysClr val="windowText" lastClr="000000">
                          <a:lumMod val="85000"/>
                          <a:lumOff val="15000"/>
                        </a:sysClr>
                      </a:gs>
                      <a:gs pos="100000">
                        <a:sysClr val="windowText" lastClr="000000">
                          <a:lumMod val="85000"/>
                          <a:lumOff val="15000"/>
                        </a:sys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27" name="모서리가 둥근 직사각형 126"/>
              <p:cNvSpPr>
                <a:spLocks/>
              </p:cNvSpPr>
              <p:nvPr/>
            </p:nvSpPr>
            <p:spPr>
              <a:xfrm>
                <a:off x="5387513" y="1977483"/>
                <a:ext cx="1453172" cy="686971"/>
              </a:xfrm>
              <a:prstGeom prst="roundRect">
                <a:avLst>
                  <a:gd name="adj" fmla="val 5200"/>
                </a:avLst>
              </a:prstGeom>
              <a:solidFill>
                <a:schemeClr val="bg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lIns="162000" tIns="367200" bIns="36000" numCol="2"/>
              <a:lstStyle/>
              <a:p>
                <a:pPr marL="0" marR="0" lvl="0" indent="0" algn="ctr" defTabSz="91440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ko-KR" altLang="en-US" sz="1100" b="0" i="0" u="none" strike="noStrike" kern="0" cap="none" spc="-30" normalizeH="0" noProof="0" dirty="0">
                  <a:ln>
                    <a:noFill/>
                  </a:ln>
                  <a:gradFill>
                    <a:gsLst>
                      <a:gs pos="0">
                        <a:sysClr val="windowText" lastClr="000000">
                          <a:lumMod val="85000"/>
                          <a:lumOff val="15000"/>
                        </a:sysClr>
                      </a:gs>
                      <a:gs pos="50000">
                        <a:sysClr val="windowText" lastClr="000000">
                          <a:lumMod val="85000"/>
                          <a:lumOff val="15000"/>
                        </a:sysClr>
                      </a:gs>
                      <a:gs pos="100000">
                        <a:sysClr val="windowText" lastClr="000000">
                          <a:lumMod val="85000"/>
                          <a:lumOff val="15000"/>
                        </a:sys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28" name="모서리가 둥근 직사각형 127"/>
              <p:cNvSpPr>
                <a:spLocks/>
              </p:cNvSpPr>
              <p:nvPr/>
            </p:nvSpPr>
            <p:spPr>
              <a:xfrm>
                <a:off x="2503844" y="1977485"/>
                <a:ext cx="1453172" cy="686971"/>
              </a:xfrm>
              <a:prstGeom prst="roundRect">
                <a:avLst>
                  <a:gd name="adj" fmla="val 5200"/>
                </a:avLst>
              </a:prstGeom>
              <a:solidFill>
                <a:schemeClr val="bg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lIns="162000" tIns="367200" bIns="36000" numCol="2"/>
              <a:lstStyle/>
              <a:p>
                <a:pPr marL="0" marR="0" lvl="0" indent="0" algn="ctr" defTabSz="91440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ko-KR" altLang="en-US" sz="1100" b="0" i="0" u="none" strike="noStrike" kern="0" cap="none" spc="-30" normalizeH="0" noProof="0" dirty="0">
                  <a:ln>
                    <a:noFill/>
                  </a:ln>
                  <a:gradFill>
                    <a:gsLst>
                      <a:gs pos="0">
                        <a:sysClr val="windowText" lastClr="000000">
                          <a:lumMod val="85000"/>
                          <a:lumOff val="15000"/>
                        </a:sysClr>
                      </a:gs>
                      <a:gs pos="50000">
                        <a:sysClr val="windowText" lastClr="000000">
                          <a:lumMod val="85000"/>
                          <a:lumOff val="15000"/>
                        </a:sysClr>
                      </a:gs>
                      <a:gs pos="100000">
                        <a:sysClr val="windowText" lastClr="000000">
                          <a:lumMod val="85000"/>
                          <a:lumOff val="15000"/>
                        </a:sys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29" name="모서리가 둥근 직사각형 128"/>
              <p:cNvSpPr>
                <a:spLocks/>
              </p:cNvSpPr>
              <p:nvPr/>
            </p:nvSpPr>
            <p:spPr>
              <a:xfrm>
                <a:off x="3969450" y="1977484"/>
                <a:ext cx="1453172" cy="686971"/>
              </a:xfrm>
              <a:prstGeom prst="roundRect">
                <a:avLst>
                  <a:gd name="adj" fmla="val 5200"/>
                </a:avLst>
              </a:prstGeom>
              <a:solidFill>
                <a:schemeClr val="bg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lIns="162000" tIns="367200" bIns="36000" numCol="2"/>
              <a:lstStyle/>
              <a:p>
                <a:pPr marL="0" marR="0" lvl="0" indent="0" algn="ctr" defTabSz="91440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ko-KR" altLang="en-US" sz="1100" b="0" i="0" u="none" strike="noStrike" kern="0" cap="none" spc="-30" normalizeH="0" noProof="0" dirty="0">
                  <a:ln>
                    <a:noFill/>
                  </a:ln>
                  <a:gradFill>
                    <a:gsLst>
                      <a:gs pos="0">
                        <a:sysClr val="windowText" lastClr="000000">
                          <a:lumMod val="85000"/>
                          <a:lumOff val="15000"/>
                        </a:sysClr>
                      </a:gs>
                      <a:gs pos="50000">
                        <a:sysClr val="windowText" lastClr="000000">
                          <a:lumMod val="85000"/>
                          <a:lumOff val="15000"/>
                        </a:sysClr>
                      </a:gs>
                      <a:gs pos="100000">
                        <a:sysClr val="windowText" lastClr="000000">
                          <a:lumMod val="85000"/>
                          <a:lumOff val="15000"/>
                        </a:sys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20" name="모서리가 둥근 직사각형 119"/>
            <p:cNvSpPr>
              <a:spLocks/>
            </p:cNvSpPr>
            <p:nvPr/>
          </p:nvSpPr>
          <p:spPr>
            <a:xfrm>
              <a:off x="1027168" y="1269535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1" name="모서리가 둥근 직사각형 120"/>
            <p:cNvSpPr>
              <a:spLocks/>
            </p:cNvSpPr>
            <p:nvPr/>
          </p:nvSpPr>
          <p:spPr>
            <a:xfrm>
              <a:off x="6864909" y="1266699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2" name="모서리가 둥근 직사각형 121"/>
            <p:cNvSpPr>
              <a:spLocks/>
            </p:cNvSpPr>
            <p:nvPr/>
          </p:nvSpPr>
          <p:spPr>
            <a:xfrm>
              <a:off x="5380591" y="1266167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3" name="모서리가 둥근 직사각형 122"/>
            <p:cNvSpPr>
              <a:spLocks/>
            </p:cNvSpPr>
            <p:nvPr/>
          </p:nvSpPr>
          <p:spPr>
            <a:xfrm>
              <a:off x="2496922" y="1266169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4" name="모서리가 둥근 직사각형 123"/>
            <p:cNvSpPr>
              <a:spLocks/>
            </p:cNvSpPr>
            <p:nvPr/>
          </p:nvSpPr>
          <p:spPr>
            <a:xfrm>
              <a:off x="3962528" y="1266168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30" name="그룹 129"/>
          <p:cNvGrpSpPr/>
          <p:nvPr/>
        </p:nvGrpSpPr>
        <p:grpSpPr>
          <a:xfrm>
            <a:off x="1025926" y="4969721"/>
            <a:ext cx="7290913" cy="690339"/>
            <a:chOff x="1034090" y="1977483"/>
            <a:chExt cx="7290913" cy="690339"/>
          </a:xfrm>
        </p:grpSpPr>
        <p:sp>
          <p:nvSpPr>
            <p:cNvPr id="131" name="모서리가 둥근 직사각형 130"/>
            <p:cNvSpPr>
              <a:spLocks/>
            </p:cNvSpPr>
            <p:nvPr/>
          </p:nvSpPr>
          <p:spPr>
            <a:xfrm>
              <a:off x="1034090" y="1980851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2" name="모서리가 둥근 직사각형 131"/>
            <p:cNvSpPr>
              <a:spLocks/>
            </p:cNvSpPr>
            <p:nvPr/>
          </p:nvSpPr>
          <p:spPr>
            <a:xfrm>
              <a:off x="6871831" y="1978015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3" name="모서리가 둥근 직사각형 132"/>
            <p:cNvSpPr>
              <a:spLocks/>
            </p:cNvSpPr>
            <p:nvPr/>
          </p:nvSpPr>
          <p:spPr>
            <a:xfrm>
              <a:off x="5387513" y="1977483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4" name="모서리가 둥근 직사각형 133"/>
            <p:cNvSpPr>
              <a:spLocks/>
            </p:cNvSpPr>
            <p:nvPr/>
          </p:nvSpPr>
          <p:spPr>
            <a:xfrm>
              <a:off x="2503844" y="1977485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5" name="모서리가 둥근 직사각형 134"/>
            <p:cNvSpPr>
              <a:spLocks/>
            </p:cNvSpPr>
            <p:nvPr/>
          </p:nvSpPr>
          <p:spPr>
            <a:xfrm>
              <a:off x="3969450" y="1977484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13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276" y="1417345"/>
            <a:ext cx="1164438" cy="37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" name="Picture 4" descr="C:\Users\user\Desktop\HGS_BI_JPG\HYOSUNG GOODSPRINGS_B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46" y="1327136"/>
            <a:ext cx="1310163" cy="55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36" y="1381803"/>
            <a:ext cx="1126304" cy="49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69" y="1430778"/>
            <a:ext cx="1341393" cy="41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78" y="1373871"/>
            <a:ext cx="1346872" cy="50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77" y="2113257"/>
            <a:ext cx="1028354" cy="4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05" y="2097291"/>
            <a:ext cx="1009720" cy="51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958" y="2145959"/>
            <a:ext cx="1137858" cy="38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325" y="2068431"/>
            <a:ext cx="1081175" cy="56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398" y="2156796"/>
            <a:ext cx="989710" cy="44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861" y="2921735"/>
            <a:ext cx="1214022" cy="34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057" y="2884693"/>
            <a:ext cx="1136560" cy="41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05" y="2790693"/>
            <a:ext cx="1069362" cy="53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46" y="2884693"/>
            <a:ext cx="1264714" cy="41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61" y="2904625"/>
            <a:ext cx="124955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276" y="3581470"/>
            <a:ext cx="1075832" cy="49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871" y="3640124"/>
            <a:ext cx="1240146" cy="43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070" y="3640124"/>
            <a:ext cx="1351604" cy="40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24" y="3599491"/>
            <a:ext cx="1198606" cy="44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825" y="3640124"/>
            <a:ext cx="1170521" cy="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76" y="4319190"/>
            <a:ext cx="1254384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63" y="4358424"/>
            <a:ext cx="126240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1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95" y="4402343"/>
            <a:ext cx="1157451" cy="35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17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69" y="4358424"/>
            <a:ext cx="993816" cy="44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1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239" y="4320892"/>
            <a:ext cx="1133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14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76" y="5079292"/>
            <a:ext cx="1121347" cy="47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667" y="5115705"/>
            <a:ext cx="11811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92" y="5044503"/>
            <a:ext cx="1025588" cy="50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4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325" y="5079292"/>
            <a:ext cx="771525" cy="47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11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851" y="5095481"/>
            <a:ext cx="976250" cy="4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10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240" y="5813604"/>
            <a:ext cx="983343" cy="45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20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934" y="5875253"/>
            <a:ext cx="1254805" cy="36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363" y="5794855"/>
            <a:ext cx="1105707" cy="44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12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32" y="5866177"/>
            <a:ext cx="1322541" cy="37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8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</TotalTime>
  <Words>518</Words>
  <Application>Microsoft Office PowerPoint</Application>
  <PresentationFormat>화면 슬라이드 쇼(4:3)</PresentationFormat>
  <Paragraphs>225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112</cp:revision>
  <cp:lastPrinted>2015-09-23T06:24:21Z</cp:lastPrinted>
  <dcterms:created xsi:type="dcterms:W3CDTF">2015-01-30T03:28:35Z</dcterms:created>
  <dcterms:modified xsi:type="dcterms:W3CDTF">2015-10-07T02:41:53Z</dcterms:modified>
</cp:coreProperties>
</file>