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6" r:id="rId3"/>
    <p:sldId id="283" r:id="rId4"/>
    <p:sldId id="284" r:id="rId5"/>
    <p:sldId id="270" r:id="rId6"/>
    <p:sldId id="285" r:id="rId7"/>
    <p:sldId id="281" r:id="rId8"/>
    <p:sldId id="282" r:id="rId9"/>
    <p:sldId id="260" r:id="rId10"/>
    <p:sldId id="273" r:id="rId11"/>
    <p:sldId id="277" r:id="rId12"/>
    <p:sldId id="275" r:id="rId13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00CC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803" autoAdjust="0"/>
  </p:normalViewPr>
  <p:slideViewPr>
    <p:cSldViewPr>
      <p:cViewPr>
        <p:scale>
          <a:sx n="117" d="100"/>
          <a:sy n="117" d="100"/>
        </p:scale>
        <p:origin x="-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75B67-A3DD-4461-A59D-932456DD7195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91CF65F-35E4-44B5-8C03-4ECC06008FE0}">
      <dgm:prSet phldrT="[텍스트]" custT="1"/>
      <dgm:spPr/>
      <dgm:t>
        <a:bodyPr/>
        <a:lstStyle/>
        <a:p>
          <a:pPr latinLnBrk="1"/>
          <a:r>
            <a:rPr lang="en-US" altLang="ko-KR" sz="1200" b="1" dirty="0" smtClean="0"/>
            <a:t>Shinho E&amp;T</a:t>
          </a:r>
          <a:endParaRPr lang="ko-KR" altLang="en-US" sz="1200" b="1" dirty="0"/>
        </a:p>
      </dgm:t>
    </dgm:pt>
    <dgm:pt modelId="{6D495E66-51E2-4F10-9CFB-D39FE244D809}" type="parTrans" cxnId="{ACB1B57C-67B8-4454-BE8E-04F1336BB657}">
      <dgm:prSet/>
      <dgm:spPr/>
      <dgm:t>
        <a:bodyPr/>
        <a:lstStyle/>
        <a:p>
          <a:pPr latinLnBrk="1"/>
          <a:endParaRPr lang="ko-KR" altLang="en-US" sz="1200"/>
        </a:p>
      </dgm:t>
    </dgm:pt>
    <dgm:pt modelId="{13327398-D174-41AA-B2A7-ED9799B8276C}" type="sibTrans" cxnId="{ACB1B57C-67B8-4454-BE8E-04F1336BB657}">
      <dgm:prSet/>
      <dgm:spPr/>
      <dgm:t>
        <a:bodyPr/>
        <a:lstStyle/>
        <a:p>
          <a:pPr latinLnBrk="1"/>
          <a:endParaRPr lang="ko-KR" altLang="en-US" sz="1200"/>
        </a:p>
      </dgm:t>
    </dgm:pt>
    <dgm:pt modelId="{842136CD-8D27-4432-8E64-9C6BC5CC8F60}">
      <dgm:prSet phldrT="[텍스트]" custT="1"/>
      <dgm:spPr>
        <a:solidFill>
          <a:schemeClr val="bg2">
            <a:lumMod val="50000"/>
          </a:schemeClr>
        </a:solidFill>
      </dgm:spPr>
      <dgm:t>
        <a:bodyPr/>
        <a:lstStyle/>
        <a:p>
          <a:pPr latinLnBrk="1"/>
          <a:r>
            <a:rPr lang="en-US" altLang="ko-KR" sz="900" b="1" dirty="0" smtClean="0"/>
            <a:t>Vibration Education &amp; Technical Support</a:t>
          </a:r>
          <a:endParaRPr lang="ko-KR" altLang="en-US" sz="900" b="1" dirty="0"/>
        </a:p>
      </dgm:t>
    </dgm:pt>
    <dgm:pt modelId="{3347483E-4F2F-4141-8FDF-AF0194E81410}" type="parTrans" cxnId="{B39DEBCE-0C29-4726-AB67-86CB8B3DAEF9}">
      <dgm:prSet/>
      <dgm:spPr/>
      <dgm:t>
        <a:bodyPr/>
        <a:lstStyle/>
        <a:p>
          <a:pPr latinLnBrk="1"/>
          <a:endParaRPr lang="ko-KR" altLang="en-US" sz="1200"/>
        </a:p>
      </dgm:t>
    </dgm:pt>
    <dgm:pt modelId="{494E1A67-29B1-49FE-8009-3B723889873F}" type="sibTrans" cxnId="{B39DEBCE-0C29-4726-AB67-86CB8B3DAEF9}">
      <dgm:prSet/>
      <dgm:spPr/>
      <dgm:t>
        <a:bodyPr/>
        <a:lstStyle/>
        <a:p>
          <a:pPr latinLnBrk="1"/>
          <a:endParaRPr lang="ko-KR" altLang="en-US" sz="1200"/>
        </a:p>
      </dgm:t>
    </dgm:pt>
    <dgm:pt modelId="{2FD9DAC2-A3A3-4D96-8260-AC9A022088C8}">
      <dgm:prSet phldrT="[텍스트]" custT="1"/>
      <dgm:spPr>
        <a:solidFill>
          <a:srgbClr val="00B050"/>
        </a:solidFill>
      </dgm:spPr>
      <dgm:t>
        <a:bodyPr/>
        <a:lstStyle/>
        <a:p>
          <a:pPr latinLnBrk="1"/>
          <a:r>
            <a:rPr lang="en-US" altLang="ko-KR" sz="900" b="1" dirty="0" smtClean="0"/>
            <a:t>Junction Box &amp; Instruments Cooperation</a:t>
          </a:r>
          <a:endParaRPr lang="ko-KR" altLang="en-US" sz="900" b="1" dirty="0"/>
        </a:p>
      </dgm:t>
    </dgm:pt>
    <dgm:pt modelId="{C5B1AB83-2C23-4DBF-BAC7-3F722C911992}" type="parTrans" cxnId="{7370CB81-765E-488F-B6B6-E383025743B6}">
      <dgm:prSet/>
      <dgm:spPr/>
      <dgm:t>
        <a:bodyPr/>
        <a:lstStyle/>
        <a:p>
          <a:pPr latinLnBrk="1"/>
          <a:endParaRPr lang="ko-KR" altLang="en-US" sz="1200"/>
        </a:p>
      </dgm:t>
    </dgm:pt>
    <dgm:pt modelId="{112F035F-0CE0-430C-9FF6-2048D814C3B9}" type="sibTrans" cxnId="{7370CB81-765E-488F-B6B6-E383025743B6}">
      <dgm:prSet/>
      <dgm:spPr/>
      <dgm:t>
        <a:bodyPr/>
        <a:lstStyle/>
        <a:p>
          <a:pPr latinLnBrk="1"/>
          <a:endParaRPr lang="ko-KR" altLang="en-US" sz="1200"/>
        </a:p>
      </dgm:t>
    </dgm:pt>
    <dgm:pt modelId="{E72B695B-3A3B-4D4B-9DB2-91537A7DD714}">
      <dgm:prSet phldrT="[텍스트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en-US" altLang="ko-KR" sz="900" b="1" dirty="0" smtClean="0"/>
            <a:t>Diagnosis &amp; Analysis Consulting</a:t>
          </a:r>
          <a:endParaRPr lang="ko-KR" altLang="en-US" sz="900" b="1" dirty="0"/>
        </a:p>
      </dgm:t>
    </dgm:pt>
    <dgm:pt modelId="{EEBD2ADF-ECFF-4339-AA57-F1E9F80A85DD}" type="parTrans" cxnId="{9C0494EE-0A5A-4C8A-BF0B-F0F51B64827D}">
      <dgm:prSet/>
      <dgm:spPr/>
      <dgm:t>
        <a:bodyPr/>
        <a:lstStyle/>
        <a:p>
          <a:pPr latinLnBrk="1"/>
          <a:endParaRPr lang="ko-KR" altLang="en-US" sz="1200"/>
        </a:p>
      </dgm:t>
    </dgm:pt>
    <dgm:pt modelId="{FA1AFCBE-4170-424C-ABB5-967FD46D6BD3}" type="sibTrans" cxnId="{9C0494EE-0A5A-4C8A-BF0B-F0F51B64827D}">
      <dgm:prSet/>
      <dgm:spPr/>
      <dgm:t>
        <a:bodyPr/>
        <a:lstStyle/>
        <a:p>
          <a:pPr latinLnBrk="1"/>
          <a:endParaRPr lang="ko-KR" altLang="en-US" sz="1200"/>
        </a:p>
      </dgm:t>
    </dgm:pt>
    <dgm:pt modelId="{617219D4-AE83-4740-B6D3-46B816CEED9D}">
      <dgm:prSet phldrT="[텍스트]" custT="1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900" b="1" dirty="0" smtClean="0"/>
            <a:t>Technical Cooperation</a:t>
          </a:r>
          <a:endParaRPr lang="ko-KR" altLang="en-US" sz="900" b="1" dirty="0"/>
        </a:p>
      </dgm:t>
    </dgm:pt>
    <dgm:pt modelId="{527EE762-F847-4E29-9C91-ABD07A1FAFAC}" type="parTrans" cxnId="{0DD13EA0-1C32-4BA9-B8E8-C617C70C2384}">
      <dgm:prSet/>
      <dgm:spPr/>
      <dgm:t>
        <a:bodyPr/>
        <a:lstStyle/>
        <a:p>
          <a:pPr latinLnBrk="1"/>
          <a:endParaRPr lang="ko-KR" altLang="en-US" sz="1200"/>
        </a:p>
      </dgm:t>
    </dgm:pt>
    <dgm:pt modelId="{E2B80C8F-4AD5-42DF-B091-9E4F94BB61C2}" type="sibTrans" cxnId="{0DD13EA0-1C32-4BA9-B8E8-C617C70C2384}">
      <dgm:prSet/>
      <dgm:spPr/>
      <dgm:t>
        <a:bodyPr/>
        <a:lstStyle/>
        <a:p>
          <a:pPr latinLnBrk="1"/>
          <a:endParaRPr lang="ko-KR" altLang="en-US" sz="1200"/>
        </a:p>
      </dgm:t>
    </dgm:pt>
    <dgm:pt modelId="{3F1C4B21-89CC-488B-A377-FC0C8CE1125E}" type="pres">
      <dgm:prSet presAssocID="{A8275B67-A3DD-4461-A59D-932456DD7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63DCBA-7019-452C-9DCF-F6829D7B6BC9}" type="pres">
      <dgm:prSet presAssocID="{991CF65F-35E4-44B5-8C03-4ECC06008FE0}" presName="centerShape" presStyleLbl="node0" presStyleIdx="0" presStyleCnt="1" custScaleX="96780" custScaleY="94978" custLinFactNeighborX="430" custLinFactNeighborY="51"/>
      <dgm:spPr/>
      <dgm:t>
        <a:bodyPr/>
        <a:lstStyle/>
        <a:p>
          <a:pPr latinLnBrk="1"/>
          <a:endParaRPr lang="ko-KR" altLang="en-US"/>
        </a:p>
      </dgm:t>
    </dgm:pt>
    <dgm:pt modelId="{4949DCDE-4C09-40F0-B3BE-534D3E1E5F0A}" type="pres">
      <dgm:prSet presAssocID="{842136CD-8D27-4432-8E64-9C6BC5CC8F60}" presName="node" presStyleLbl="node1" presStyleIdx="0" presStyleCnt="4" custScaleX="141610" custRadScaleRad="114243" custRadScaleInc="52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618E65-AA92-4414-8DDB-2DEF5420D57A}" type="pres">
      <dgm:prSet presAssocID="{842136CD-8D27-4432-8E64-9C6BC5CC8F60}" presName="dummy" presStyleCnt="0"/>
      <dgm:spPr/>
    </dgm:pt>
    <dgm:pt modelId="{6B97D140-5740-475A-879F-86065A636950}" type="pres">
      <dgm:prSet presAssocID="{494E1A67-29B1-49FE-8009-3B723889873F}" presName="sibTrans" presStyleLbl="sibTrans2D1" presStyleIdx="0" presStyleCnt="4" custScaleX="111009" custScaleY="109958"/>
      <dgm:spPr/>
      <dgm:t>
        <a:bodyPr/>
        <a:lstStyle/>
        <a:p>
          <a:pPr latinLnBrk="1"/>
          <a:endParaRPr lang="ko-KR" altLang="en-US"/>
        </a:p>
      </dgm:t>
    </dgm:pt>
    <dgm:pt modelId="{C71D65EB-0588-4DAF-9AAB-DE51A4C27297}" type="pres">
      <dgm:prSet presAssocID="{2FD9DAC2-A3A3-4D96-8260-AC9A022088C8}" presName="node" presStyleLbl="node1" presStyleIdx="1" presStyleCnt="4" custScaleX="124524" custScaleY="97030" custRadScaleRad="1232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D93C32-2896-4B33-AFCD-148BE39722EC}" type="pres">
      <dgm:prSet presAssocID="{2FD9DAC2-A3A3-4D96-8260-AC9A022088C8}" presName="dummy" presStyleCnt="0"/>
      <dgm:spPr/>
    </dgm:pt>
    <dgm:pt modelId="{D0B3C96A-DFA9-4DD7-A066-A2F86B57F977}" type="pres">
      <dgm:prSet presAssocID="{112F035F-0CE0-430C-9FF6-2048D814C3B9}" presName="sibTrans" presStyleLbl="sibTrans2D1" presStyleIdx="1" presStyleCnt="4" custScaleX="115008" custScaleY="113956"/>
      <dgm:spPr/>
      <dgm:t>
        <a:bodyPr/>
        <a:lstStyle/>
        <a:p>
          <a:pPr latinLnBrk="1"/>
          <a:endParaRPr lang="ko-KR" altLang="en-US"/>
        </a:p>
      </dgm:t>
    </dgm:pt>
    <dgm:pt modelId="{3C346896-3762-4CC3-83E1-99151D802C4A}" type="pres">
      <dgm:prSet presAssocID="{E72B695B-3A3B-4D4B-9DB2-91537A7DD714}" presName="node" presStyleLbl="node1" presStyleIdx="2" presStyleCnt="4" custScaleX="148891" custRadScaleRad="110058" custRadScaleInc="-8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0DC1B3-A7E6-4F46-9C5A-17347BE5160B}" type="pres">
      <dgm:prSet presAssocID="{E72B695B-3A3B-4D4B-9DB2-91537A7DD714}" presName="dummy" presStyleCnt="0"/>
      <dgm:spPr/>
    </dgm:pt>
    <dgm:pt modelId="{D8DDE24F-1C03-48A6-8ACB-B4B6BE7480CF}" type="pres">
      <dgm:prSet presAssocID="{FA1AFCBE-4170-424C-ABB5-967FD46D6BD3}" presName="sibTrans" presStyleLbl="sibTrans2D1" presStyleIdx="2" presStyleCnt="4" custScaleX="116116" custScaleY="119565"/>
      <dgm:spPr/>
      <dgm:t>
        <a:bodyPr/>
        <a:lstStyle/>
        <a:p>
          <a:pPr latinLnBrk="1"/>
          <a:endParaRPr lang="ko-KR" altLang="en-US"/>
        </a:p>
      </dgm:t>
    </dgm:pt>
    <dgm:pt modelId="{6C92CF2C-A2B9-4EA1-BA84-2EB6BAA7E362}" type="pres">
      <dgm:prSet presAssocID="{617219D4-AE83-4740-B6D3-46B816CEED9D}" presName="node" presStyleLbl="node1" presStyleIdx="3" presStyleCnt="4" custScaleX="117200" custScaleY="97030" custRadScaleRad="1153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D013BE-348C-4FB7-B8BE-180A511D7B3D}" type="pres">
      <dgm:prSet presAssocID="{617219D4-AE83-4740-B6D3-46B816CEED9D}" presName="dummy" presStyleCnt="0"/>
      <dgm:spPr/>
    </dgm:pt>
    <dgm:pt modelId="{381AB3D1-38EC-4E6A-92C1-673D44C36EE3}" type="pres">
      <dgm:prSet presAssocID="{E2B80C8F-4AD5-42DF-B091-9E4F94BB61C2}" presName="sibTrans" presStyleLbl="sibTrans2D1" presStyleIdx="3" presStyleCnt="4" custScaleX="119006" custScaleY="109958"/>
      <dgm:spPr/>
      <dgm:t>
        <a:bodyPr/>
        <a:lstStyle/>
        <a:p>
          <a:pPr latinLnBrk="1"/>
          <a:endParaRPr lang="ko-KR" altLang="en-US"/>
        </a:p>
      </dgm:t>
    </dgm:pt>
  </dgm:ptLst>
  <dgm:cxnLst>
    <dgm:cxn modelId="{9C0494EE-0A5A-4C8A-BF0B-F0F51B64827D}" srcId="{991CF65F-35E4-44B5-8C03-4ECC06008FE0}" destId="{E72B695B-3A3B-4D4B-9DB2-91537A7DD714}" srcOrd="2" destOrd="0" parTransId="{EEBD2ADF-ECFF-4339-AA57-F1E9F80A85DD}" sibTransId="{FA1AFCBE-4170-424C-ABB5-967FD46D6BD3}"/>
    <dgm:cxn modelId="{08160CDC-75C3-4B65-8891-3D222E0752C6}" type="presOf" srcId="{991CF65F-35E4-44B5-8C03-4ECC06008FE0}" destId="{7D63DCBA-7019-452C-9DCF-F6829D7B6BC9}" srcOrd="0" destOrd="0" presId="urn:microsoft.com/office/officeart/2005/8/layout/radial6"/>
    <dgm:cxn modelId="{B39DEBCE-0C29-4726-AB67-86CB8B3DAEF9}" srcId="{991CF65F-35E4-44B5-8C03-4ECC06008FE0}" destId="{842136CD-8D27-4432-8E64-9C6BC5CC8F60}" srcOrd="0" destOrd="0" parTransId="{3347483E-4F2F-4141-8FDF-AF0194E81410}" sibTransId="{494E1A67-29B1-49FE-8009-3B723889873F}"/>
    <dgm:cxn modelId="{EB207566-1C9C-4702-8285-9EADCFE0D7D3}" type="presOf" srcId="{842136CD-8D27-4432-8E64-9C6BC5CC8F60}" destId="{4949DCDE-4C09-40F0-B3BE-534D3E1E5F0A}" srcOrd="0" destOrd="0" presId="urn:microsoft.com/office/officeart/2005/8/layout/radial6"/>
    <dgm:cxn modelId="{7115B7A4-BB47-423D-8FC1-F1ECEB7818A3}" type="presOf" srcId="{494E1A67-29B1-49FE-8009-3B723889873F}" destId="{6B97D140-5740-475A-879F-86065A636950}" srcOrd="0" destOrd="0" presId="urn:microsoft.com/office/officeart/2005/8/layout/radial6"/>
    <dgm:cxn modelId="{9E3A5D9B-6F4B-4F5F-B936-8032967D5FF4}" type="presOf" srcId="{A8275B67-A3DD-4461-A59D-932456DD7195}" destId="{3F1C4B21-89CC-488B-A377-FC0C8CE1125E}" srcOrd="0" destOrd="0" presId="urn:microsoft.com/office/officeart/2005/8/layout/radial6"/>
    <dgm:cxn modelId="{699C9B42-A1C2-4189-AED3-A96B3796658F}" type="presOf" srcId="{E2B80C8F-4AD5-42DF-B091-9E4F94BB61C2}" destId="{381AB3D1-38EC-4E6A-92C1-673D44C36EE3}" srcOrd="0" destOrd="0" presId="urn:microsoft.com/office/officeart/2005/8/layout/radial6"/>
    <dgm:cxn modelId="{7370CB81-765E-488F-B6B6-E383025743B6}" srcId="{991CF65F-35E4-44B5-8C03-4ECC06008FE0}" destId="{2FD9DAC2-A3A3-4D96-8260-AC9A022088C8}" srcOrd="1" destOrd="0" parTransId="{C5B1AB83-2C23-4DBF-BAC7-3F722C911992}" sibTransId="{112F035F-0CE0-430C-9FF6-2048D814C3B9}"/>
    <dgm:cxn modelId="{423B8BA5-645F-40A5-B742-528190278B82}" type="presOf" srcId="{FA1AFCBE-4170-424C-ABB5-967FD46D6BD3}" destId="{D8DDE24F-1C03-48A6-8ACB-B4B6BE7480CF}" srcOrd="0" destOrd="0" presId="urn:microsoft.com/office/officeart/2005/8/layout/radial6"/>
    <dgm:cxn modelId="{B30BA59A-7FDE-485E-8703-1296D96A5176}" type="presOf" srcId="{2FD9DAC2-A3A3-4D96-8260-AC9A022088C8}" destId="{C71D65EB-0588-4DAF-9AAB-DE51A4C27297}" srcOrd="0" destOrd="0" presId="urn:microsoft.com/office/officeart/2005/8/layout/radial6"/>
    <dgm:cxn modelId="{BA906091-25C8-4489-B21E-45EA45E04716}" type="presOf" srcId="{112F035F-0CE0-430C-9FF6-2048D814C3B9}" destId="{D0B3C96A-DFA9-4DD7-A066-A2F86B57F977}" srcOrd="0" destOrd="0" presId="urn:microsoft.com/office/officeart/2005/8/layout/radial6"/>
    <dgm:cxn modelId="{7A0E4E78-B891-43B2-BB19-E82E31F6980C}" type="presOf" srcId="{617219D4-AE83-4740-B6D3-46B816CEED9D}" destId="{6C92CF2C-A2B9-4EA1-BA84-2EB6BAA7E362}" srcOrd="0" destOrd="0" presId="urn:microsoft.com/office/officeart/2005/8/layout/radial6"/>
    <dgm:cxn modelId="{5E11BC40-2191-46EB-A5C5-097A5DF19619}" type="presOf" srcId="{E72B695B-3A3B-4D4B-9DB2-91537A7DD714}" destId="{3C346896-3762-4CC3-83E1-99151D802C4A}" srcOrd="0" destOrd="0" presId="urn:microsoft.com/office/officeart/2005/8/layout/radial6"/>
    <dgm:cxn modelId="{0DD13EA0-1C32-4BA9-B8E8-C617C70C2384}" srcId="{991CF65F-35E4-44B5-8C03-4ECC06008FE0}" destId="{617219D4-AE83-4740-B6D3-46B816CEED9D}" srcOrd="3" destOrd="0" parTransId="{527EE762-F847-4E29-9C91-ABD07A1FAFAC}" sibTransId="{E2B80C8F-4AD5-42DF-B091-9E4F94BB61C2}"/>
    <dgm:cxn modelId="{ACB1B57C-67B8-4454-BE8E-04F1336BB657}" srcId="{A8275B67-A3DD-4461-A59D-932456DD7195}" destId="{991CF65F-35E4-44B5-8C03-4ECC06008FE0}" srcOrd="0" destOrd="0" parTransId="{6D495E66-51E2-4F10-9CFB-D39FE244D809}" sibTransId="{13327398-D174-41AA-B2A7-ED9799B8276C}"/>
    <dgm:cxn modelId="{97029DE5-675F-46D7-99D7-5A447A549C30}" type="presParOf" srcId="{3F1C4B21-89CC-488B-A377-FC0C8CE1125E}" destId="{7D63DCBA-7019-452C-9DCF-F6829D7B6BC9}" srcOrd="0" destOrd="0" presId="urn:microsoft.com/office/officeart/2005/8/layout/radial6"/>
    <dgm:cxn modelId="{B7E85131-FCAC-4D4E-B7DA-49D51F65ABE1}" type="presParOf" srcId="{3F1C4B21-89CC-488B-A377-FC0C8CE1125E}" destId="{4949DCDE-4C09-40F0-B3BE-534D3E1E5F0A}" srcOrd="1" destOrd="0" presId="urn:microsoft.com/office/officeart/2005/8/layout/radial6"/>
    <dgm:cxn modelId="{1804DE47-14E9-468B-AF4C-4DD8746DFD94}" type="presParOf" srcId="{3F1C4B21-89CC-488B-A377-FC0C8CE1125E}" destId="{6A618E65-AA92-4414-8DDB-2DEF5420D57A}" srcOrd="2" destOrd="0" presId="urn:microsoft.com/office/officeart/2005/8/layout/radial6"/>
    <dgm:cxn modelId="{610E02E3-4BD0-4C1D-8DEF-9CEFCA7FBD4F}" type="presParOf" srcId="{3F1C4B21-89CC-488B-A377-FC0C8CE1125E}" destId="{6B97D140-5740-475A-879F-86065A636950}" srcOrd="3" destOrd="0" presId="urn:microsoft.com/office/officeart/2005/8/layout/radial6"/>
    <dgm:cxn modelId="{DF13070B-94E7-4FD6-B272-FDF298280DF7}" type="presParOf" srcId="{3F1C4B21-89CC-488B-A377-FC0C8CE1125E}" destId="{C71D65EB-0588-4DAF-9AAB-DE51A4C27297}" srcOrd="4" destOrd="0" presId="urn:microsoft.com/office/officeart/2005/8/layout/radial6"/>
    <dgm:cxn modelId="{02378303-18DE-4A09-AE79-0A28A402B972}" type="presParOf" srcId="{3F1C4B21-89CC-488B-A377-FC0C8CE1125E}" destId="{F0D93C32-2896-4B33-AFCD-148BE39722EC}" srcOrd="5" destOrd="0" presId="urn:microsoft.com/office/officeart/2005/8/layout/radial6"/>
    <dgm:cxn modelId="{D41C4225-CC3E-4B02-A45D-0367F73EBD03}" type="presParOf" srcId="{3F1C4B21-89CC-488B-A377-FC0C8CE1125E}" destId="{D0B3C96A-DFA9-4DD7-A066-A2F86B57F977}" srcOrd="6" destOrd="0" presId="urn:microsoft.com/office/officeart/2005/8/layout/radial6"/>
    <dgm:cxn modelId="{02393B27-BEC0-4D7D-AB47-D8776D8F87CC}" type="presParOf" srcId="{3F1C4B21-89CC-488B-A377-FC0C8CE1125E}" destId="{3C346896-3762-4CC3-83E1-99151D802C4A}" srcOrd="7" destOrd="0" presId="urn:microsoft.com/office/officeart/2005/8/layout/radial6"/>
    <dgm:cxn modelId="{D24635F7-DCF9-4B9A-8C0E-0BA5FFE6D71E}" type="presParOf" srcId="{3F1C4B21-89CC-488B-A377-FC0C8CE1125E}" destId="{370DC1B3-A7E6-4F46-9C5A-17347BE5160B}" srcOrd="8" destOrd="0" presId="urn:microsoft.com/office/officeart/2005/8/layout/radial6"/>
    <dgm:cxn modelId="{3A2E574A-20B8-49EB-8984-6591089662C6}" type="presParOf" srcId="{3F1C4B21-89CC-488B-A377-FC0C8CE1125E}" destId="{D8DDE24F-1C03-48A6-8ACB-B4B6BE7480CF}" srcOrd="9" destOrd="0" presId="urn:microsoft.com/office/officeart/2005/8/layout/radial6"/>
    <dgm:cxn modelId="{0E8C3BF5-4E82-443B-9A3B-E0515E87BD6A}" type="presParOf" srcId="{3F1C4B21-89CC-488B-A377-FC0C8CE1125E}" destId="{6C92CF2C-A2B9-4EA1-BA84-2EB6BAA7E362}" srcOrd="10" destOrd="0" presId="urn:microsoft.com/office/officeart/2005/8/layout/radial6"/>
    <dgm:cxn modelId="{AA2858E3-4AD3-41F8-A778-76FD1F36598F}" type="presParOf" srcId="{3F1C4B21-89CC-488B-A377-FC0C8CE1125E}" destId="{A7D013BE-348C-4FB7-B8BE-180A511D7B3D}" srcOrd="11" destOrd="0" presId="urn:microsoft.com/office/officeart/2005/8/layout/radial6"/>
    <dgm:cxn modelId="{BAF054B6-3A8B-43BD-9113-1F9429F783BC}" type="presParOf" srcId="{3F1C4B21-89CC-488B-A377-FC0C8CE1125E}" destId="{381AB3D1-38EC-4E6A-92C1-673D44C36EE3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AB3D1-38EC-4E6A-92C1-673D44C36EE3}">
      <dsp:nvSpPr>
        <dsp:cNvPr id="0" name=""/>
        <dsp:cNvSpPr/>
      </dsp:nvSpPr>
      <dsp:spPr>
        <a:xfrm>
          <a:off x="1420013" y="246125"/>
          <a:ext cx="3204380" cy="2960752"/>
        </a:xfrm>
        <a:prstGeom prst="blockArc">
          <a:avLst>
            <a:gd name="adj1" fmla="val 10740102"/>
            <a:gd name="adj2" fmla="val 16839768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DE24F-1C03-48A6-8ACB-B4B6BE7480CF}">
      <dsp:nvSpPr>
        <dsp:cNvPr id="0" name=""/>
        <dsp:cNvSpPr/>
      </dsp:nvSpPr>
      <dsp:spPr>
        <a:xfrm>
          <a:off x="1459013" y="156507"/>
          <a:ext cx="3126564" cy="3219432"/>
        </a:xfrm>
        <a:prstGeom prst="blockArc">
          <a:avLst>
            <a:gd name="adj1" fmla="val 4853120"/>
            <a:gd name="adj2" fmla="val 10843945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3C96A-DFA9-4DD7-A066-A2F86B57F977}">
      <dsp:nvSpPr>
        <dsp:cNvPr id="0" name=""/>
        <dsp:cNvSpPr/>
      </dsp:nvSpPr>
      <dsp:spPr>
        <a:xfrm>
          <a:off x="1981991" y="250033"/>
          <a:ext cx="3096729" cy="3068403"/>
        </a:xfrm>
        <a:prstGeom prst="blockArc">
          <a:avLst>
            <a:gd name="adj1" fmla="val 21508962"/>
            <a:gd name="adj2" fmla="val 6190519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7D140-5740-475A-879F-86065A636950}">
      <dsp:nvSpPr>
        <dsp:cNvPr id="0" name=""/>
        <dsp:cNvSpPr/>
      </dsp:nvSpPr>
      <dsp:spPr>
        <a:xfrm>
          <a:off x="2035648" y="241927"/>
          <a:ext cx="2989052" cy="2960752"/>
        </a:xfrm>
        <a:prstGeom prst="blockArc">
          <a:avLst>
            <a:gd name="adj1" fmla="val 15503411"/>
            <a:gd name="adj2" fmla="val 70875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63DCBA-7019-452C-9DCF-F6829D7B6BC9}">
      <dsp:nvSpPr>
        <dsp:cNvPr id="0" name=""/>
        <dsp:cNvSpPr/>
      </dsp:nvSpPr>
      <dsp:spPr>
        <a:xfrm>
          <a:off x="2635516" y="1161677"/>
          <a:ext cx="1200507" cy="11781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b="1" kern="1200" dirty="0" smtClean="0"/>
            <a:t>Shinho E&amp;T</a:t>
          </a:r>
          <a:endParaRPr lang="ko-KR" altLang="en-US" sz="1200" b="1" kern="1200" dirty="0"/>
        </a:p>
      </dsp:txBody>
      <dsp:txXfrm>
        <a:off x="2811326" y="1334214"/>
        <a:ext cx="848887" cy="833080"/>
      </dsp:txXfrm>
    </dsp:sp>
    <dsp:sp modelId="{4949DCDE-4C09-40F0-B3BE-534D3E1E5F0A}">
      <dsp:nvSpPr>
        <dsp:cNvPr id="0" name=""/>
        <dsp:cNvSpPr/>
      </dsp:nvSpPr>
      <dsp:spPr>
        <a:xfrm>
          <a:off x="2650715" y="0"/>
          <a:ext cx="1229621" cy="868315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1" kern="1200" dirty="0" smtClean="0"/>
            <a:t>Vibration Education &amp; Technical Support</a:t>
          </a:r>
          <a:endParaRPr lang="ko-KR" altLang="en-US" sz="900" b="1" kern="1200" dirty="0"/>
        </a:p>
      </dsp:txBody>
      <dsp:txXfrm>
        <a:off x="2830789" y="127162"/>
        <a:ext cx="869473" cy="613991"/>
      </dsp:txXfrm>
    </dsp:sp>
    <dsp:sp modelId="{C71D65EB-0588-4DAF-9AAB-DE51A4C27297}">
      <dsp:nvSpPr>
        <dsp:cNvPr id="0" name=""/>
        <dsp:cNvSpPr/>
      </dsp:nvSpPr>
      <dsp:spPr>
        <a:xfrm>
          <a:off x="4304315" y="1328150"/>
          <a:ext cx="1081260" cy="842526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1" kern="1200" dirty="0" smtClean="0"/>
            <a:t>Junction Box &amp; Instruments Cooperation</a:t>
          </a:r>
          <a:endParaRPr lang="ko-KR" altLang="en-US" sz="900" b="1" kern="1200" dirty="0"/>
        </a:p>
      </dsp:txBody>
      <dsp:txXfrm>
        <a:off x="4462662" y="1451535"/>
        <a:ext cx="764566" cy="595756"/>
      </dsp:txXfrm>
    </dsp:sp>
    <dsp:sp modelId="{3C346896-3762-4CC3-83E1-99151D802C4A}">
      <dsp:nvSpPr>
        <dsp:cNvPr id="0" name=""/>
        <dsp:cNvSpPr/>
      </dsp:nvSpPr>
      <dsp:spPr>
        <a:xfrm>
          <a:off x="2584192" y="2630512"/>
          <a:ext cx="1292843" cy="86831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1" kern="1200" dirty="0" smtClean="0"/>
            <a:t>Diagnosis &amp; Analysis Consulting</a:t>
          </a:r>
          <a:endParaRPr lang="ko-KR" altLang="en-US" sz="900" b="1" kern="1200" dirty="0"/>
        </a:p>
      </dsp:txBody>
      <dsp:txXfrm>
        <a:off x="2773524" y="2757674"/>
        <a:ext cx="914179" cy="613991"/>
      </dsp:txXfrm>
    </dsp:sp>
    <dsp:sp modelId="{6C92CF2C-A2B9-4EA1-BA84-2EB6BAA7E362}">
      <dsp:nvSpPr>
        <dsp:cNvPr id="0" name=""/>
        <dsp:cNvSpPr/>
      </dsp:nvSpPr>
      <dsp:spPr>
        <a:xfrm>
          <a:off x="1198519" y="1328150"/>
          <a:ext cx="1017665" cy="842526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900" b="1" kern="1200" dirty="0" smtClean="0"/>
            <a:t>Technical Cooperation</a:t>
          </a:r>
          <a:endParaRPr lang="ko-KR" altLang="en-US" sz="900" b="1" kern="1200" dirty="0"/>
        </a:p>
      </dsp:txBody>
      <dsp:txXfrm>
        <a:off x="1347553" y="1451535"/>
        <a:ext cx="719597" cy="595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1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49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1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8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5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937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8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0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67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875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2E52-3CA4-4E1E-B676-0707F170CB8F}" type="datetimeFigureOut">
              <a:rPr lang="ko-KR" altLang="en-US" smtClean="0"/>
              <a:t>2015-10-16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0C4D-198F-4767-B636-81C30B471326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 userDrawn="1"/>
        </p:nvGrpSpPr>
        <p:grpSpPr>
          <a:xfrm>
            <a:off x="334098" y="909603"/>
            <a:ext cx="8548830" cy="5726748"/>
            <a:chOff x="334098" y="909603"/>
            <a:chExt cx="8548830" cy="5726748"/>
          </a:xfrm>
        </p:grpSpPr>
        <p:pic>
          <p:nvPicPr>
            <p:cNvPr id="8" name="그림 7" descr="세계지도_001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147993" y="909603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그림 8" descr="세계지도_001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34098" y="3721104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6643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image" Target="../media/image3.gif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316355" y="903703"/>
            <a:ext cx="8548830" cy="5726748"/>
            <a:chOff x="334098" y="909603"/>
            <a:chExt cx="8548830" cy="5726748"/>
          </a:xfrm>
        </p:grpSpPr>
        <p:pic>
          <p:nvPicPr>
            <p:cNvPr id="12" name="그림 11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147993" y="909603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그림 12" descr="세계지도_0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34098" y="3721104"/>
              <a:ext cx="5734935" cy="29152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4" descr="C:\Users\editphoto\Desktop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302" y="2545465"/>
            <a:ext cx="4156947" cy="39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72884" y="791327"/>
            <a:ext cx="4538243" cy="70788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rPr>
              <a:t>Company Introduction</a:t>
            </a:r>
            <a:endParaRPr lang="ko-KR" alt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21" y="5805264"/>
            <a:ext cx="3116371" cy="567308"/>
          </a:xfrm>
          <a:prstGeom prst="rect">
            <a:avLst/>
          </a:prstGeom>
        </p:spPr>
      </p:pic>
      <p:pic>
        <p:nvPicPr>
          <p:cNvPr id="10" name="Picture 10" descr="8"/>
          <p:cNvPicPr>
            <a:picLocks noChangeAspect="1" noChangeArrowheads="1"/>
          </p:cNvPicPr>
          <p:nvPr/>
        </p:nvPicPr>
        <p:blipFill>
          <a:blip r:embed="rId5" cstate="print">
            <a:lum contrast="-100000"/>
          </a:blip>
          <a:srcRect/>
          <a:stretch>
            <a:fillRect/>
          </a:stretch>
        </p:blipFill>
        <p:spPr bwMode="auto">
          <a:xfrm>
            <a:off x="5644455" y="3359125"/>
            <a:ext cx="3248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714358" y="1495435"/>
            <a:ext cx="7716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All ABOUT SOUND &amp; VIBRATION</a:t>
            </a:r>
            <a:endParaRPr lang="en-US" altLang="ko-KR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모서리가 둥근 직사각형 62"/>
          <p:cNvSpPr>
            <a:spLocks/>
          </p:cNvSpPr>
          <p:nvPr/>
        </p:nvSpPr>
        <p:spPr>
          <a:xfrm>
            <a:off x="3783448" y="3308284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" name="모서리가 둥근 직사각형 64"/>
          <p:cNvSpPr>
            <a:spLocks/>
          </p:cNvSpPr>
          <p:nvPr/>
        </p:nvSpPr>
        <p:spPr>
          <a:xfrm>
            <a:off x="6986135" y="3305091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모서리가 둥근 직사각형 65"/>
          <p:cNvSpPr>
            <a:spLocks/>
          </p:cNvSpPr>
          <p:nvPr/>
        </p:nvSpPr>
        <p:spPr>
          <a:xfrm>
            <a:off x="5380054" y="3308284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Partner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모서리가 둥근 직사각형 31"/>
          <p:cNvSpPr>
            <a:spLocks/>
          </p:cNvSpPr>
          <p:nvPr/>
        </p:nvSpPr>
        <p:spPr>
          <a:xfrm>
            <a:off x="589962" y="3302776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5"/>
          <p:cNvSpPr>
            <a:spLocks/>
          </p:cNvSpPr>
          <p:nvPr/>
        </p:nvSpPr>
        <p:spPr>
          <a:xfrm>
            <a:off x="597627" y="2453415"/>
            <a:ext cx="1582540" cy="828878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>
            <a:spLocks/>
          </p:cNvSpPr>
          <p:nvPr/>
        </p:nvSpPr>
        <p:spPr>
          <a:xfrm>
            <a:off x="2180167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3775898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모서리가 둥근 직사각형 30"/>
          <p:cNvSpPr>
            <a:spLocks/>
          </p:cNvSpPr>
          <p:nvPr/>
        </p:nvSpPr>
        <p:spPr>
          <a:xfrm>
            <a:off x="6975628" y="2456169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모서리가 둥근 직사각형 32"/>
          <p:cNvSpPr>
            <a:spLocks/>
          </p:cNvSpPr>
          <p:nvPr/>
        </p:nvSpPr>
        <p:spPr>
          <a:xfrm>
            <a:off x="2180167" y="3307957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99" y="2687248"/>
            <a:ext cx="1507877" cy="40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95" y="2687248"/>
            <a:ext cx="1417546" cy="44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5" y="2611788"/>
            <a:ext cx="1417794" cy="52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0" y="3554093"/>
            <a:ext cx="1527343" cy="3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4" descr="commin_colou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15" y="2687248"/>
            <a:ext cx="1349781" cy="34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모서리가 둥근 직사각형 75"/>
          <p:cNvSpPr>
            <a:spLocks/>
          </p:cNvSpPr>
          <p:nvPr/>
        </p:nvSpPr>
        <p:spPr>
          <a:xfrm>
            <a:off x="5370905" y="2461140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899" y="2700955"/>
            <a:ext cx="1375178" cy="39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96" y="3497764"/>
            <a:ext cx="1384756" cy="5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23" y="3534024"/>
            <a:ext cx="1452188" cy="34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72" y="3468494"/>
            <a:ext cx="12001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0" y="3469288"/>
            <a:ext cx="1501810" cy="51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모서리가 둥근 직사각형 66"/>
          <p:cNvSpPr>
            <a:spLocks/>
          </p:cNvSpPr>
          <p:nvPr/>
        </p:nvSpPr>
        <p:spPr>
          <a:xfrm>
            <a:off x="580372" y="4169225"/>
            <a:ext cx="1582540" cy="84395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1" y="4241961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Customers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25926" y="5708764"/>
            <a:ext cx="7290913" cy="690339"/>
            <a:chOff x="1034090" y="1977483"/>
            <a:chExt cx="7290913" cy="690339"/>
          </a:xfrm>
        </p:grpSpPr>
        <p:sp>
          <p:nvSpPr>
            <p:cNvPr id="81" name="모서리가 둥근 직사각형 80"/>
            <p:cNvSpPr>
              <a:spLocks/>
            </p:cNvSpPr>
            <p:nvPr/>
          </p:nvSpPr>
          <p:spPr>
            <a:xfrm>
              <a:off x="1034090" y="1980851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모서리가 둥근 직사각형 84"/>
            <p:cNvSpPr>
              <a:spLocks/>
            </p:cNvSpPr>
            <p:nvPr/>
          </p:nvSpPr>
          <p:spPr>
            <a:xfrm>
              <a:off x="6871831" y="197801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모서리가 둥근 직사각형 85"/>
            <p:cNvSpPr>
              <a:spLocks/>
            </p:cNvSpPr>
            <p:nvPr/>
          </p:nvSpPr>
          <p:spPr>
            <a:xfrm>
              <a:off x="5387513" y="1977483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모서리가 둥근 직사각형 86"/>
            <p:cNvSpPr>
              <a:spLocks/>
            </p:cNvSpPr>
            <p:nvPr/>
          </p:nvSpPr>
          <p:spPr>
            <a:xfrm>
              <a:off x="2503844" y="197748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모서리가 둥근 직사각형 87"/>
            <p:cNvSpPr>
              <a:spLocks/>
            </p:cNvSpPr>
            <p:nvPr/>
          </p:nvSpPr>
          <p:spPr>
            <a:xfrm>
              <a:off x="3969450" y="1977484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모서리가 둥근 직사각형 25"/>
          <p:cNvSpPr>
            <a:spLocks/>
          </p:cNvSpPr>
          <p:nvPr/>
        </p:nvSpPr>
        <p:spPr>
          <a:xfrm>
            <a:off x="1027168" y="4232620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7" name="모서리가 둥근 직사각형 76"/>
          <p:cNvSpPr>
            <a:spLocks/>
          </p:cNvSpPr>
          <p:nvPr/>
        </p:nvSpPr>
        <p:spPr>
          <a:xfrm>
            <a:off x="6864909" y="4229784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모서리가 둥근 직사각형 69"/>
          <p:cNvSpPr>
            <a:spLocks/>
          </p:cNvSpPr>
          <p:nvPr/>
        </p:nvSpPr>
        <p:spPr>
          <a:xfrm>
            <a:off x="5380591" y="4229252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모서리가 둥근 직사각형 67"/>
          <p:cNvSpPr>
            <a:spLocks/>
          </p:cNvSpPr>
          <p:nvPr/>
        </p:nvSpPr>
        <p:spPr>
          <a:xfrm>
            <a:off x="2496922" y="4229254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모서리가 둥근 직사각형 68"/>
          <p:cNvSpPr>
            <a:spLocks/>
          </p:cNvSpPr>
          <p:nvPr/>
        </p:nvSpPr>
        <p:spPr>
          <a:xfrm>
            <a:off x="3962528" y="4229253"/>
            <a:ext cx="1453172" cy="68697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1025926" y="1266167"/>
            <a:ext cx="7292155" cy="1430808"/>
            <a:chOff x="1025926" y="1266167"/>
            <a:chExt cx="7292155" cy="1430808"/>
          </a:xfrm>
        </p:grpSpPr>
        <p:grpSp>
          <p:nvGrpSpPr>
            <p:cNvPr id="107" name="그룹 106"/>
            <p:cNvGrpSpPr/>
            <p:nvPr/>
          </p:nvGrpSpPr>
          <p:grpSpPr>
            <a:xfrm>
              <a:off x="1025926" y="2006636"/>
              <a:ext cx="7290913" cy="690339"/>
              <a:chOff x="1034090" y="1977483"/>
              <a:chExt cx="7290913" cy="690339"/>
            </a:xfrm>
          </p:grpSpPr>
          <p:sp>
            <p:nvSpPr>
              <p:cNvPr id="113" name="모서리가 둥근 직사각형 112"/>
              <p:cNvSpPr>
                <a:spLocks/>
              </p:cNvSpPr>
              <p:nvPr/>
            </p:nvSpPr>
            <p:spPr>
              <a:xfrm>
                <a:off x="1034090" y="1980851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4" name="모서리가 둥근 직사각형 113"/>
              <p:cNvSpPr>
                <a:spLocks/>
              </p:cNvSpPr>
              <p:nvPr/>
            </p:nvSpPr>
            <p:spPr>
              <a:xfrm>
                <a:off x="6871831" y="197801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5" name="모서리가 둥근 직사각형 114"/>
              <p:cNvSpPr>
                <a:spLocks/>
              </p:cNvSpPr>
              <p:nvPr/>
            </p:nvSpPr>
            <p:spPr>
              <a:xfrm>
                <a:off x="5387513" y="1977483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6" name="모서리가 둥근 직사각형 115"/>
              <p:cNvSpPr>
                <a:spLocks/>
              </p:cNvSpPr>
              <p:nvPr/>
            </p:nvSpPr>
            <p:spPr>
              <a:xfrm>
                <a:off x="2503844" y="197748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7" name="모서리가 둥근 직사각형 116"/>
              <p:cNvSpPr>
                <a:spLocks/>
              </p:cNvSpPr>
              <p:nvPr/>
            </p:nvSpPr>
            <p:spPr>
              <a:xfrm>
                <a:off x="3969450" y="1977484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08" name="모서리가 둥근 직사각형 107"/>
            <p:cNvSpPr>
              <a:spLocks/>
            </p:cNvSpPr>
            <p:nvPr/>
          </p:nvSpPr>
          <p:spPr>
            <a:xfrm>
              <a:off x="1027168" y="126953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모서리가 둥근 직사각형 108"/>
            <p:cNvSpPr>
              <a:spLocks/>
            </p:cNvSpPr>
            <p:nvPr/>
          </p:nvSpPr>
          <p:spPr>
            <a:xfrm>
              <a:off x="6864909" y="126669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0" name="모서리가 둥근 직사각형 109"/>
            <p:cNvSpPr>
              <a:spLocks/>
            </p:cNvSpPr>
            <p:nvPr/>
          </p:nvSpPr>
          <p:spPr>
            <a:xfrm>
              <a:off x="5380591" y="1266167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1" name="모서리가 둥근 직사각형 110"/>
            <p:cNvSpPr>
              <a:spLocks/>
            </p:cNvSpPr>
            <p:nvPr/>
          </p:nvSpPr>
          <p:spPr>
            <a:xfrm>
              <a:off x="2496922" y="126616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모서리가 둥근 직사각형 111"/>
            <p:cNvSpPr>
              <a:spLocks/>
            </p:cNvSpPr>
            <p:nvPr/>
          </p:nvSpPr>
          <p:spPr>
            <a:xfrm>
              <a:off x="3962528" y="1266168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1025926" y="2748272"/>
            <a:ext cx="7292155" cy="1430808"/>
            <a:chOff x="1025926" y="1266167"/>
            <a:chExt cx="7292155" cy="1430808"/>
          </a:xfrm>
        </p:grpSpPr>
        <p:grpSp>
          <p:nvGrpSpPr>
            <p:cNvPr id="119" name="그룹 118"/>
            <p:cNvGrpSpPr/>
            <p:nvPr/>
          </p:nvGrpSpPr>
          <p:grpSpPr>
            <a:xfrm>
              <a:off x="1025926" y="2006636"/>
              <a:ext cx="7290913" cy="690339"/>
              <a:chOff x="1034090" y="1977483"/>
              <a:chExt cx="7290913" cy="690339"/>
            </a:xfrm>
          </p:grpSpPr>
          <p:sp>
            <p:nvSpPr>
              <p:cNvPr id="125" name="모서리가 둥근 직사각형 124"/>
              <p:cNvSpPr>
                <a:spLocks/>
              </p:cNvSpPr>
              <p:nvPr/>
            </p:nvSpPr>
            <p:spPr>
              <a:xfrm>
                <a:off x="1034090" y="1980851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6" name="모서리가 둥근 직사각형 125"/>
              <p:cNvSpPr>
                <a:spLocks/>
              </p:cNvSpPr>
              <p:nvPr/>
            </p:nvSpPr>
            <p:spPr>
              <a:xfrm>
                <a:off x="6871831" y="197801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7" name="모서리가 둥근 직사각형 126"/>
              <p:cNvSpPr>
                <a:spLocks/>
              </p:cNvSpPr>
              <p:nvPr/>
            </p:nvSpPr>
            <p:spPr>
              <a:xfrm>
                <a:off x="5387513" y="1977483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8" name="모서리가 둥근 직사각형 127"/>
              <p:cNvSpPr>
                <a:spLocks/>
              </p:cNvSpPr>
              <p:nvPr/>
            </p:nvSpPr>
            <p:spPr>
              <a:xfrm>
                <a:off x="2503844" y="1977485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9" name="모서리가 둥근 직사각형 128"/>
              <p:cNvSpPr>
                <a:spLocks/>
              </p:cNvSpPr>
              <p:nvPr/>
            </p:nvSpPr>
            <p:spPr>
              <a:xfrm>
                <a:off x="3969450" y="1977484"/>
                <a:ext cx="1453172" cy="686971"/>
              </a:xfrm>
              <a:prstGeom prst="roundRect">
                <a:avLst>
                  <a:gd name="adj" fmla="val 5200"/>
                </a:avLst>
              </a:prstGeom>
              <a:solidFill>
                <a:schemeClr val="bg1"/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lIns="162000" tIns="367200" bIns="36000" numCol="2"/>
              <a:lstStyle/>
              <a:p>
                <a:pPr marL="0" marR="0" lvl="0" indent="0" algn="ctr" defTabSz="91440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ko-KR" altLang="en-US" sz="1100" b="0" i="0" u="none" strike="noStrike" kern="0" cap="none" spc="-30" normalizeH="0" noProof="0" dirty="0">
                  <a:ln>
                    <a:noFill/>
                  </a:ln>
                  <a:gradFill>
                    <a:gsLst>
                      <a:gs pos="0">
                        <a:sysClr val="windowText" lastClr="000000">
                          <a:lumMod val="85000"/>
                          <a:lumOff val="15000"/>
                        </a:sysClr>
                      </a:gs>
                      <a:gs pos="50000">
                        <a:sysClr val="windowText" lastClr="000000">
                          <a:lumMod val="85000"/>
                          <a:lumOff val="15000"/>
                        </a:sysClr>
                      </a:gs>
                      <a:gs pos="100000">
                        <a:sysClr val="windowText" lastClr="000000">
                          <a:lumMod val="85000"/>
                          <a:lumOff val="15000"/>
                        </a:sys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20" name="모서리가 둥근 직사각형 119"/>
            <p:cNvSpPr>
              <a:spLocks/>
            </p:cNvSpPr>
            <p:nvPr/>
          </p:nvSpPr>
          <p:spPr>
            <a:xfrm>
              <a:off x="1027168" y="126953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1" name="모서리가 둥근 직사각형 120"/>
            <p:cNvSpPr>
              <a:spLocks/>
            </p:cNvSpPr>
            <p:nvPr/>
          </p:nvSpPr>
          <p:spPr>
            <a:xfrm>
              <a:off x="6864909" y="126669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2" name="모서리가 둥근 직사각형 121"/>
            <p:cNvSpPr>
              <a:spLocks/>
            </p:cNvSpPr>
            <p:nvPr/>
          </p:nvSpPr>
          <p:spPr>
            <a:xfrm>
              <a:off x="5380591" y="1266167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3" name="모서리가 둥근 직사각형 122"/>
            <p:cNvSpPr>
              <a:spLocks/>
            </p:cNvSpPr>
            <p:nvPr/>
          </p:nvSpPr>
          <p:spPr>
            <a:xfrm>
              <a:off x="2496922" y="1266169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4" name="모서리가 둥근 직사각형 123"/>
            <p:cNvSpPr>
              <a:spLocks/>
            </p:cNvSpPr>
            <p:nvPr/>
          </p:nvSpPr>
          <p:spPr>
            <a:xfrm>
              <a:off x="3962528" y="1266168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30" name="그룹 129"/>
          <p:cNvGrpSpPr/>
          <p:nvPr/>
        </p:nvGrpSpPr>
        <p:grpSpPr>
          <a:xfrm>
            <a:off x="1025926" y="4969721"/>
            <a:ext cx="7290913" cy="690339"/>
            <a:chOff x="1034090" y="1977483"/>
            <a:chExt cx="7290913" cy="690339"/>
          </a:xfrm>
        </p:grpSpPr>
        <p:sp>
          <p:nvSpPr>
            <p:cNvPr id="131" name="모서리가 둥근 직사각형 130"/>
            <p:cNvSpPr>
              <a:spLocks/>
            </p:cNvSpPr>
            <p:nvPr/>
          </p:nvSpPr>
          <p:spPr>
            <a:xfrm>
              <a:off x="1034090" y="1980851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2" name="모서리가 둥근 직사각형 131"/>
            <p:cNvSpPr>
              <a:spLocks/>
            </p:cNvSpPr>
            <p:nvPr/>
          </p:nvSpPr>
          <p:spPr>
            <a:xfrm>
              <a:off x="6871831" y="197801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3" name="모서리가 둥근 직사각형 132"/>
            <p:cNvSpPr>
              <a:spLocks/>
            </p:cNvSpPr>
            <p:nvPr/>
          </p:nvSpPr>
          <p:spPr>
            <a:xfrm>
              <a:off x="5387513" y="1977483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4" name="모서리가 둥근 직사각형 133"/>
            <p:cNvSpPr>
              <a:spLocks/>
            </p:cNvSpPr>
            <p:nvPr/>
          </p:nvSpPr>
          <p:spPr>
            <a:xfrm>
              <a:off x="2503844" y="1977485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5" name="모서리가 둥근 직사각형 134"/>
            <p:cNvSpPr>
              <a:spLocks/>
            </p:cNvSpPr>
            <p:nvPr/>
          </p:nvSpPr>
          <p:spPr>
            <a:xfrm>
              <a:off x="3969450" y="1977484"/>
              <a:ext cx="1453172" cy="686971"/>
            </a:xfrm>
            <a:prstGeom prst="roundRect">
              <a:avLst>
                <a:gd name="adj" fmla="val 5200"/>
              </a:avLst>
            </a:prstGeom>
            <a:solidFill>
              <a:schemeClr val="bg1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lIns="162000" tIns="367200" bIns="36000" numCol="2"/>
            <a:lstStyle/>
            <a:p>
              <a:pPr marL="0" marR="0" lvl="0" indent="0" algn="ctr" defTabSz="91440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76" y="1417345"/>
            <a:ext cx="1164438" cy="37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4" descr="C:\Users\user\Desktop\HGS_BI_JPG\HYOSUNG GOODSPRINGS_B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6" y="1327136"/>
            <a:ext cx="1310163" cy="55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36" y="1381803"/>
            <a:ext cx="1126304" cy="49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69" y="1430778"/>
            <a:ext cx="1341393" cy="41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78" y="1373871"/>
            <a:ext cx="1346872" cy="5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77" y="2113257"/>
            <a:ext cx="1028354" cy="4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05" y="2097291"/>
            <a:ext cx="1009720" cy="5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58" y="2145959"/>
            <a:ext cx="1137858" cy="38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25" y="2068431"/>
            <a:ext cx="1081175" cy="56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8" y="2156796"/>
            <a:ext cx="989710" cy="44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1" y="2921735"/>
            <a:ext cx="1214022" cy="34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57" y="2884693"/>
            <a:ext cx="1136560" cy="4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05" y="2790693"/>
            <a:ext cx="1069362" cy="53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46" y="2884693"/>
            <a:ext cx="1264714" cy="41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61" y="2904625"/>
            <a:ext cx="124955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76" y="3581470"/>
            <a:ext cx="1075832" cy="49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71" y="3640124"/>
            <a:ext cx="1240146" cy="43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70" y="3640124"/>
            <a:ext cx="1351604" cy="40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4" y="3599491"/>
            <a:ext cx="1198606" cy="4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25" y="3640124"/>
            <a:ext cx="1170521" cy="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76" y="4319190"/>
            <a:ext cx="125438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63" y="4358424"/>
            <a:ext cx="126240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95" y="4402343"/>
            <a:ext cx="1157451" cy="35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69" y="4358424"/>
            <a:ext cx="993816" cy="4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39" y="4320892"/>
            <a:ext cx="1133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76" y="5079292"/>
            <a:ext cx="1121347" cy="4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67" y="5115705"/>
            <a:ext cx="11811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2" y="5044503"/>
            <a:ext cx="1025588" cy="50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25" y="5079292"/>
            <a:ext cx="771525" cy="4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51" y="5095481"/>
            <a:ext cx="976250" cy="4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40" y="5813604"/>
            <a:ext cx="983343" cy="4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0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34" y="5875253"/>
            <a:ext cx="1254805" cy="3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63" y="5794855"/>
            <a:ext cx="1105707" cy="44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2" y="5866177"/>
            <a:ext cx="1322541" cy="37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699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“The best of partner for You”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 descr="Monitoring Solutions &amp; Appl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02" y="2492896"/>
            <a:ext cx="2095500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515110" y="5901672"/>
            <a:ext cx="2230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/>
              <a:t>Thank You</a:t>
            </a:r>
            <a:endParaRPr lang="ko-KR" altLang="en-US" sz="3200" b="1" dirty="0"/>
          </a:p>
        </p:txBody>
      </p:sp>
      <p:sp>
        <p:nvSpPr>
          <p:cNvPr id="64" name="직사각형 63"/>
          <p:cNvSpPr/>
          <p:nvPr/>
        </p:nvSpPr>
        <p:spPr>
          <a:xfrm>
            <a:off x="1551284" y="1938974"/>
            <a:ext cx="6078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All ABOUT SOUND &amp; VIBRATION</a:t>
            </a:r>
            <a:endParaRPr lang="en-US" altLang="ko-K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그림 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0" t="38621" r="3034" b="20676"/>
          <a:stretch/>
        </p:blipFill>
        <p:spPr bwMode="auto">
          <a:xfrm>
            <a:off x="3978877" y="3952728"/>
            <a:ext cx="1354584" cy="109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494574"/>
            <a:ext cx="2096710" cy="127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09" y="2502738"/>
            <a:ext cx="2135920" cy="127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4" y="2495685"/>
            <a:ext cx="2184561" cy="128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78310" y="601182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Company Introduction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043823592"/>
              </p:ext>
            </p:extLst>
          </p:nvPr>
        </p:nvGraphicFramePr>
        <p:xfrm>
          <a:off x="979696" y="1000200"/>
          <a:ext cx="6480720" cy="349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utoShape 2" descr="영남대학교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5" descr="부경대학교에 대한 이미지 검색결과"/>
          <p:cNvSpPr>
            <a:spLocks noChangeAspect="1" noChangeArrowheads="1"/>
          </p:cNvSpPr>
          <p:nvPr/>
        </p:nvSpPr>
        <p:spPr bwMode="auto">
          <a:xfrm>
            <a:off x="76200" y="-136525"/>
            <a:ext cx="19335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8" descr="부산대에 대한 이미지 검색결과"/>
          <p:cNvSpPr>
            <a:spLocks noChangeAspect="1" noChangeArrowheads="1"/>
          </p:cNvSpPr>
          <p:nvPr/>
        </p:nvSpPr>
        <p:spPr bwMode="auto">
          <a:xfrm>
            <a:off x="228600" y="158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18" name="꺾인 연결선 17"/>
          <p:cNvCxnSpPr/>
          <p:nvPr/>
        </p:nvCxnSpPr>
        <p:spPr bwMode="auto">
          <a:xfrm rot="10800000" flipV="1">
            <a:off x="1536718" y="2600941"/>
            <a:ext cx="635137" cy="570225"/>
          </a:xfrm>
          <a:prstGeom prst="bentConnector3">
            <a:avLst>
              <a:gd name="adj1" fmla="val 100132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033" y="3212604"/>
            <a:ext cx="176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The Industrial-Academic Cooperation Foundation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10578" y="3182080"/>
            <a:ext cx="1691335" cy="430414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꺾인 연결선 37"/>
          <p:cNvCxnSpPr/>
          <p:nvPr/>
        </p:nvCxnSpPr>
        <p:spPr bwMode="auto">
          <a:xfrm rot="5400000" flipH="1" flipV="1">
            <a:off x="6196165" y="2079622"/>
            <a:ext cx="682596" cy="360042"/>
          </a:xfrm>
          <a:prstGeom prst="bentConnector3">
            <a:avLst>
              <a:gd name="adj1" fmla="val -235"/>
            </a:avLst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6275361" y="1628800"/>
            <a:ext cx="962614" cy="246221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186828" y="1672124"/>
            <a:ext cx="1139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Times New Roman" pitchFamily="18" charset="0"/>
                <a:cs typeface="Times New Roman" pitchFamily="18" charset="0"/>
              </a:rPr>
              <a:t>Expert Advisory</a:t>
            </a:r>
            <a:endParaRPr lang="ko-KR" alt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텍스트 개체 틀 10"/>
          <p:cNvSpPr txBox="1">
            <a:spLocks/>
          </p:cNvSpPr>
          <p:nvPr/>
        </p:nvSpPr>
        <p:spPr>
          <a:xfrm>
            <a:off x="570773" y="4029790"/>
            <a:ext cx="2058854" cy="2343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Ulsan Headquarters </a:t>
            </a:r>
            <a:endParaRPr lang="ko-KR" altLang="en-US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텍스트 개체 틀 12"/>
          <p:cNvSpPr txBox="1">
            <a:spLocks/>
          </p:cNvSpPr>
          <p:nvPr/>
        </p:nvSpPr>
        <p:spPr>
          <a:xfrm>
            <a:off x="462733" y="4422737"/>
            <a:ext cx="2969383" cy="11521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700"/>
              </a:lnSpc>
              <a:buFont typeface="Wingdings" pitchFamily="2" charset="2"/>
              <a:buChar char="v"/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Founded : August, 2004</a:t>
            </a:r>
          </a:p>
          <a:p>
            <a:pPr marL="171450" indent="-171450">
              <a:lnSpc>
                <a:spcPts val="700"/>
              </a:lnSpc>
              <a:buFont typeface="Wingdings" pitchFamily="2" charset="2"/>
              <a:buChar char="Ø"/>
            </a:pPr>
            <a:endParaRPr lang="en-US" altLang="ko-KR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700"/>
              </a:lnSpc>
              <a:buFont typeface="Wingdings" pitchFamily="2" charset="2"/>
              <a:buChar char="v"/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Location : Room 306, 8, Hwahap-ro </a:t>
            </a:r>
          </a:p>
          <a:p>
            <a:pPr>
              <a:lnSpc>
                <a:spcPts val="700"/>
              </a:lnSpc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                      102beon-gil, Nam-</a:t>
            </a:r>
            <a:r>
              <a:rPr lang="en-US" altLang="ko-KR" sz="1100" b="1" dirty="0" err="1" smtClean="0"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,                                           </a:t>
            </a:r>
          </a:p>
          <a:p>
            <a:pPr>
              <a:lnSpc>
                <a:spcPts val="700"/>
              </a:lnSpc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                      Ulsan, Korea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STAFF : 4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Business : VIBRATION/INSTRUMENT 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ko-KR" altLang="en-US" sz="1100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49126" y="4317332"/>
            <a:ext cx="2754721" cy="1256925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8100000" scaled="0"/>
              <a:tileRect/>
            </a:gradFill>
          </a:ln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내용 개체 틀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-1080" r="33595" b="45664"/>
          <a:stretch/>
        </p:blipFill>
        <p:spPr>
          <a:xfrm>
            <a:off x="570773" y="5700555"/>
            <a:ext cx="1250249" cy="93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05" y="5700556"/>
            <a:ext cx="1144254" cy="93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텍스트 개체 틀 10"/>
          <p:cNvSpPr txBox="1">
            <a:spLocks/>
          </p:cNvSpPr>
          <p:nvPr/>
        </p:nvSpPr>
        <p:spPr>
          <a:xfrm>
            <a:off x="6397957" y="4003028"/>
            <a:ext cx="2164027" cy="2878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Changwon Branch </a:t>
            </a:r>
            <a:endParaRPr lang="ko-KR" altLang="en-US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텍스트 개체 틀 12"/>
          <p:cNvSpPr txBox="1">
            <a:spLocks/>
          </p:cNvSpPr>
          <p:nvPr/>
        </p:nvSpPr>
        <p:spPr>
          <a:xfrm>
            <a:off x="6032494" y="4550957"/>
            <a:ext cx="2921701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700"/>
              </a:lnSpc>
              <a:buFont typeface="Wingdings" pitchFamily="2" charset="2"/>
              <a:buChar char="v"/>
            </a:pP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Founded : February, 2015</a:t>
            </a:r>
          </a:p>
          <a:p>
            <a:pPr marL="171450" indent="-171450">
              <a:lnSpc>
                <a:spcPts val="700"/>
              </a:lnSpc>
              <a:buFont typeface="Wingdings" pitchFamily="2" charset="2"/>
              <a:buChar char="Ø"/>
            </a:pPr>
            <a:endParaRPr lang="en-US" altLang="ko-KR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ts val="700"/>
              </a:lnSpc>
              <a:buFont typeface="Wingdings" pitchFamily="2" charset="2"/>
              <a:buChar char="v"/>
            </a:pP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Location : Room 407, 50, Wanam-ro,</a:t>
            </a:r>
          </a:p>
          <a:p>
            <a:pPr>
              <a:lnSpc>
                <a:spcPts val="700"/>
              </a:lnSpc>
            </a:pP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                        Seongsan-Gu, Changwon-</a:t>
            </a:r>
            <a:r>
              <a:rPr lang="en-US" altLang="ko-KR" sz="11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ts val="700"/>
              </a:lnSpc>
            </a:pPr>
            <a:r>
              <a:rPr lang="en-US" altLang="ko-K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ko-KR" sz="11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yeongsangnam-do, Korea                             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STAFF : 4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Business :   </a:t>
            </a:r>
            <a:r>
              <a:rPr lang="en-US" altLang="ko-KR" sz="1100" dirty="0">
                <a:latin typeface="Times New Roman" pitchFamily="18" charset="0"/>
                <a:cs typeface="Times New Roman" pitchFamily="18" charset="0"/>
              </a:rPr>
              <a:t>VIBRATION/INSTRUMENT </a:t>
            </a:r>
          </a:p>
          <a:p>
            <a:pPr marL="171450" indent="-171450">
              <a:buFont typeface="Wingdings" pitchFamily="2" charset="2"/>
              <a:buChar char="v"/>
            </a:pPr>
            <a:endParaRPr lang="en-US" altLang="ko-KR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o-KR" altLang="en-US" sz="1100" dirty="0"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938104" y="4317332"/>
            <a:ext cx="2882368" cy="1256925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8100000" scaled="0"/>
              <a:tileRect/>
            </a:gradFill>
          </a:ln>
          <a:effectLst>
            <a:innerShdw blurRad="63500" dist="50800" dir="135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73" y="5672092"/>
            <a:ext cx="1579241" cy="963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2" descr="C:\Users\user\Documents\카카오톡 받은 파일\KakaoTalk_20150914_13283961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15" y="5672092"/>
            <a:ext cx="1129314" cy="963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ser\Pictures\어치\협력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43" y="4636930"/>
            <a:ext cx="1440160" cy="13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329752" y="6076579"/>
            <a:ext cx="2244695" cy="43433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Times New Roman" pitchFamily="18" charset="0"/>
                <a:cs typeface="Times New Roman" pitchFamily="18" charset="0"/>
              </a:rPr>
              <a:t>Homepage : </a:t>
            </a:r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www.shinhoent.co.kr</a:t>
            </a:r>
          </a:p>
          <a:p>
            <a:r>
              <a:rPr lang="en-US" altLang="ko-KR" sz="1100" b="1" dirty="0" smtClean="0">
                <a:latin typeface="Times New Roman" pitchFamily="18" charset="0"/>
                <a:cs typeface="Times New Roman" pitchFamily="18" charset="0"/>
              </a:rPr>
              <a:t>       E-mail : info@shinhoent.co.kr </a:t>
            </a:r>
            <a:endParaRPr lang="en-US" altLang="ko-KR" sz="1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11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0" y="518147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CEO Introduction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30886" y="1186116"/>
            <a:ext cx="1694465" cy="143553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0" rIns="144000" bIns="0" anchor="ctr"/>
          <a:lstStyle/>
          <a:p>
            <a:pPr marL="204879" marR="0" lvl="0" indent="-20487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95000"/>
                  <a:lumOff val="5000"/>
                </a:sysClr>
              </a:buClr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ea typeface="-2002" pitchFamily="18" charset="-127"/>
                <a:sym typeface="Wingdings"/>
              </a:rPr>
              <a:t> </a:t>
            </a:r>
            <a:r>
              <a:rPr lang="en-US" altLang="ko-KR" sz="1400" b="1" kern="0" spc="-3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a typeface="-2002" pitchFamily="18" charset="-127"/>
                <a:sym typeface="Wingdings"/>
              </a:rPr>
              <a:t>CEO </a:t>
            </a:r>
            <a:endParaRPr kumimoji="0" lang="ko-KR" altLang="en-US" sz="1400" b="1" i="0" u="none" strike="noStrike" kern="0" cap="none" spc="-3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ffectLst/>
              <a:uLnTx/>
              <a:uFillTx/>
              <a:ea typeface="-2002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68" y="1700808"/>
            <a:ext cx="898564" cy="1008112"/>
          </a:xfrm>
          <a:prstGeom prst="rect">
            <a:avLst/>
          </a:prstGeom>
          <a:noFill/>
          <a:ln w="349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35381"/>
              </p:ext>
            </p:extLst>
          </p:nvPr>
        </p:nvGraphicFramePr>
        <p:xfrm>
          <a:off x="3059832" y="1628800"/>
          <a:ext cx="5328592" cy="112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40"/>
                <a:gridCol w="4973352"/>
              </a:tblGrid>
              <a:tr h="28083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Degree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marL="0" indent="0" latinLnBrk="1">
                        <a:buFont typeface="Arial" pitchFamily="34" charset="0"/>
                        <a:buNone/>
                      </a:pPr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A bachelor’s degree in Mechanical Engineering at </a:t>
                      </a:r>
                      <a:r>
                        <a:rPr lang="en-US" altLang="ko-KR" sz="9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Pukyong</a:t>
                      </a:r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 Nat’l University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Master of Engineering in Acoustic Vibration at </a:t>
                      </a:r>
                      <a:r>
                        <a:rPr lang="en-US" altLang="ko-KR" sz="9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Pukyong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Nat’l University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A Ph. D Candidate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Acoustic Vibration at </a:t>
                      </a:r>
                      <a:r>
                        <a:rPr lang="en-US" altLang="ko-KR" sz="9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Pukyong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Nat’l University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74814"/>
              </p:ext>
            </p:extLst>
          </p:nvPr>
        </p:nvGraphicFramePr>
        <p:xfrm>
          <a:off x="3059832" y="2924945"/>
          <a:ext cx="5328592" cy="361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217"/>
                <a:gridCol w="3957375"/>
              </a:tblGrid>
              <a:tr h="249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/>
                        <a:t>Period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aseline="0" dirty="0" smtClean="0"/>
                        <a:t> Careers (Post)</a:t>
                      </a:r>
                      <a:endParaRPr lang="ko-KR" altLang="en-US" sz="1100" dirty="0"/>
                    </a:p>
                  </a:txBody>
                  <a:tcPr/>
                </a:tc>
              </a:tr>
              <a:tr h="23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1997.03~2000.02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T.A in Mechanical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Engineering (T.A)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2000.02~2004.06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NADA S&amp;V Co., Ltd. (Director)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2000.02~2004.06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Small &amp;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Medium Business Corporation Training Center (Instructor)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Vibration Education 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038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9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2004.08 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Korea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Industrial Technology Association Training Center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(Senior Professor)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Vibration Education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0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Korea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Hydro &amp; Nuclear Power Co., Ltd. Training Center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(Instructor)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Vibration Education 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0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K-Water Corporation Training Center</a:t>
                      </a:r>
                    </a:p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( Instructor)</a:t>
                      </a:r>
                    </a:p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Vibration Education 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99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Human Resources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Development Service of Korea 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Industrial engineer Commission 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(Supervisor)</a:t>
                      </a:r>
                    </a:p>
                    <a:p>
                      <a:pPr latinLnBrk="1"/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Vibration</a:t>
                      </a:r>
                      <a:r>
                        <a:rPr lang="ko-KR" altLang="en-US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Education 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2004. 09 ~ present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50" dirty="0" smtClean="0">
                          <a:latin typeface="Times New Roman" pitchFamily="18" charset="0"/>
                          <a:cs typeface="Times New Roman" pitchFamily="18" charset="0"/>
                        </a:rPr>
                        <a:t>Shinho E&amp;T</a:t>
                      </a:r>
                      <a:r>
                        <a:rPr lang="en-US" altLang="ko-KR" sz="9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Co., Ltd (CEO)</a:t>
                      </a:r>
                      <a:endParaRPr lang="ko-KR" altLang="en-US" sz="9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59" y="2780928"/>
            <a:ext cx="237834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b="1" dirty="0" smtClean="0"/>
          </a:p>
          <a:p>
            <a:r>
              <a:rPr lang="en-US" altLang="ko-KR" sz="11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With more than 20 years in the field, we are getting expertise by acquiring knowledge and experience. Many ups and downs help us create our value.</a:t>
            </a:r>
          </a:p>
          <a:p>
            <a:endParaRPr lang="en-US" altLang="ko-KR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  We </a:t>
            </a:r>
            <a:r>
              <a:rPr lang="en-US" altLang="ko-KR" sz="1200" b="1" i="1" dirty="0">
                <a:latin typeface="Times New Roman" pitchFamily="18" charset="0"/>
                <a:cs typeface="Times New Roman" pitchFamily="18" charset="0"/>
              </a:rPr>
              <a:t>take our pride in offering our </a:t>
            </a: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quality service and the best selection in vibration system.</a:t>
            </a:r>
          </a:p>
          <a:p>
            <a:endParaRPr lang="en-US" altLang="ko-KR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i="1" dirty="0" smtClean="0">
                <a:latin typeface="Times New Roman" pitchFamily="18" charset="0"/>
                <a:cs typeface="Times New Roman" pitchFamily="18" charset="0"/>
              </a:rPr>
              <a:t> We are doing our best for our customers and pursuing our better future.  </a:t>
            </a:r>
            <a:endParaRPr lang="en-US" altLang="ko-KR" sz="1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1200" dirty="0" smtClean="0"/>
              <a:t>  </a:t>
            </a:r>
          </a:p>
          <a:p>
            <a:r>
              <a:rPr lang="en-US" altLang="ko-KR" sz="1100" dirty="0" smtClean="0"/>
              <a:t>               </a:t>
            </a:r>
          </a:p>
          <a:p>
            <a:endParaRPr lang="en-US" altLang="ko-KR" sz="1100" dirty="0"/>
          </a:p>
          <a:p>
            <a:endParaRPr lang="en-US" altLang="ko-KR" sz="1100" dirty="0" smtClean="0"/>
          </a:p>
          <a:p>
            <a:r>
              <a:rPr lang="en-US" altLang="ko-KR" sz="1100" b="1" i="1" dirty="0" smtClean="0">
                <a:latin typeface="Times New Roman" pitchFamily="18" charset="0"/>
                <a:cs typeface="Times New Roman" pitchFamily="18" charset="0"/>
              </a:rPr>
              <a:t>                  -       CEO LEE So Hwan</a:t>
            </a:r>
            <a:endParaRPr lang="ko-KR" alt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1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0" y="518147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Organization Chart</a:t>
            </a:r>
            <a:endParaRPr lang="ko-KR" altLang="en-US" sz="1200" b="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8848" y="1868018"/>
            <a:ext cx="96112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/>
                </a:solidFill>
              </a:rPr>
              <a:t>CEO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cxnSp>
        <p:nvCxnSpPr>
          <p:cNvPr id="102" name="AutoShape 18"/>
          <p:cNvCxnSpPr>
            <a:cxnSpLocks noChangeShapeType="1"/>
          </p:cNvCxnSpPr>
          <p:nvPr/>
        </p:nvCxnSpPr>
        <p:spPr bwMode="auto">
          <a:xfrm>
            <a:off x="4650947" y="2971636"/>
            <a:ext cx="958061" cy="0"/>
          </a:xfrm>
          <a:prstGeom prst="straightConnector1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16563" y="2817747"/>
            <a:ext cx="1360597" cy="2769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Technical advise</a:t>
            </a:r>
            <a:endParaRPr lang="ko-KR" alt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93632" y="3968497"/>
            <a:ext cx="131463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25400" cmpd="dbl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Technical Sales</a:t>
            </a:r>
            <a:b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&amp; Support Team </a:t>
            </a:r>
            <a:endParaRPr lang="ko-KR" alt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02800" y="4094350"/>
            <a:ext cx="1297424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Research </a:t>
            </a:r>
            <a:b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&amp; Development </a:t>
            </a:r>
            <a:endParaRPr lang="ko-KR" altLang="en-US" sz="1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48235" y="4094327"/>
            <a:ext cx="904228" cy="430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254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Managing</a:t>
            </a:r>
            <a:r>
              <a:rPr lang="en-US" altLang="ko-KR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ko-KR" sz="1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11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endParaRPr lang="ko-KR" altLang="en-US" sz="11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806" y="4918987"/>
            <a:ext cx="132441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 Research &amp;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Development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37567" y="4579585"/>
            <a:ext cx="1675297" cy="646331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     Vibration Research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Products Sales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Consulting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7160" y="4918987"/>
            <a:ext cx="904228" cy="4414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Service Support</a:t>
            </a:r>
          </a:p>
          <a:p>
            <a:endParaRPr lang="en-US" altLang="ko-KR" sz="12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1770735" y="504862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53052" y="4579585"/>
            <a:ext cx="1780091" cy="646331"/>
          </a:xfrm>
          <a:prstGeom prst="rect">
            <a:avLst/>
          </a:prstGeom>
          <a:noFill/>
          <a:ln w="25400" cap="flat" cmpd="sng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     Instrument Research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Products Sales</a:t>
            </a:r>
          </a:p>
          <a:p>
            <a:pPr algn="ctr"/>
            <a:r>
              <a:rPr lang="en-US" altLang="ko-KR" sz="1200" b="1" dirty="0" smtClean="0">
                <a:latin typeface="Times New Roman" pitchFamily="18" charset="0"/>
                <a:cs typeface="Times New Roman" pitchFamily="18" charset="0"/>
              </a:rPr>
              <a:t>Consulting</a:t>
            </a:r>
            <a:endParaRPr lang="ko-KR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직선 연결선 7"/>
          <p:cNvCxnSpPr>
            <a:stCxn id="32" idx="2"/>
            <a:endCxn id="32" idx="2"/>
          </p:cNvCxnSpPr>
          <p:nvPr/>
        </p:nvCxnSpPr>
        <p:spPr>
          <a:xfrm>
            <a:off x="4649413" y="2237350"/>
            <a:ext cx="0" cy="0"/>
          </a:xfrm>
          <a:prstGeom prst="line">
            <a:avLst/>
          </a:prstGeom>
          <a:ln w="25400" cap="flat" cmpd="dbl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32" idx="2"/>
          </p:cNvCxnSpPr>
          <p:nvPr/>
        </p:nvCxnSpPr>
        <p:spPr bwMode="auto">
          <a:xfrm>
            <a:off x="4649486" y="2237350"/>
            <a:ext cx="1465" cy="1731147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 bwMode="auto">
          <a:xfrm>
            <a:off x="3952824" y="3332334"/>
            <a:ext cx="0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아래쪽 화살표 48"/>
          <p:cNvSpPr/>
          <p:nvPr/>
        </p:nvSpPr>
        <p:spPr>
          <a:xfrm rot="10800000">
            <a:off x="7202943" y="4571021"/>
            <a:ext cx="394814" cy="28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아래쪽 화살표 49"/>
          <p:cNvSpPr/>
          <p:nvPr/>
        </p:nvSpPr>
        <p:spPr>
          <a:xfrm rot="10800000">
            <a:off x="1528224" y="4584821"/>
            <a:ext cx="394814" cy="28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/>
          <p:cNvCxnSpPr/>
          <p:nvPr/>
        </p:nvCxnSpPr>
        <p:spPr bwMode="auto">
          <a:xfrm flipH="1">
            <a:off x="1770735" y="3332334"/>
            <a:ext cx="2880213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 bwMode="auto">
          <a:xfrm>
            <a:off x="1778442" y="3313115"/>
            <a:ext cx="0" cy="762426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직선 연결선 99"/>
          <p:cNvCxnSpPr>
            <a:stCxn id="47" idx="1"/>
          </p:cNvCxnSpPr>
          <p:nvPr/>
        </p:nvCxnSpPr>
        <p:spPr bwMode="auto">
          <a:xfrm flipH="1">
            <a:off x="3450666" y="4199330"/>
            <a:ext cx="517110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 bwMode="auto">
          <a:xfrm flipH="1" flipV="1">
            <a:off x="5308262" y="4199330"/>
            <a:ext cx="544864" cy="1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 bwMode="auto">
          <a:xfrm>
            <a:off x="5853126" y="4199331"/>
            <a:ext cx="0" cy="37169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 bwMode="auto">
          <a:xfrm>
            <a:off x="3448768" y="4189412"/>
            <a:ext cx="0" cy="37169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 bwMode="auto">
          <a:xfrm>
            <a:off x="4650948" y="3332334"/>
            <a:ext cx="2801857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 bwMode="auto">
          <a:xfrm flipH="1">
            <a:off x="7452805" y="3313115"/>
            <a:ext cx="2" cy="781235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>
            <a:spLocks/>
          </p:cNvSpPr>
          <p:nvPr/>
        </p:nvSpPr>
        <p:spPr>
          <a:xfrm>
            <a:off x="2690389" y="3710099"/>
            <a:ext cx="5985299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High Speed Balancing(HHI)</a:t>
            </a:r>
            <a:endParaRPr lang="en-US" altLang="ko-KR" sz="1100" kern="0" spc="-30" noProof="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Vibration and Lubricating Service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1100" kern="0" spc="-3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atinLnBrk="0">
              <a:lnSpc>
                <a:spcPct val="140000"/>
              </a:lnSpc>
              <a:buFont typeface="Arial" pitchFamily="34" charset="0"/>
              <a:buChar char="•"/>
              <a:defRPr/>
            </a:pP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spc="-30" dirty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Engineering for Machine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모서리가 둥근 직사각형 27"/>
          <p:cNvSpPr>
            <a:spLocks/>
          </p:cNvSpPr>
          <p:nvPr/>
        </p:nvSpPr>
        <p:spPr>
          <a:xfrm>
            <a:off x="2699794" y="4824767"/>
            <a:ext cx="5985299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Diagnosis and Education Consulting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Precise measurement and Diagnosis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Vibration system  design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Maintenance</a:t>
            </a: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2699794" y="2550106"/>
            <a:ext cx="5985300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Machine Protection System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Advanced &amp; Integrated Monitoring System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Installation &amp; Commissioning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FAT &amp; SAT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1" name="Text Box 116"/>
          <p:cNvSpPr txBox="1">
            <a:spLocks noChangeArrowheads="1"/>
          </p:cNvSpPr>
          <p:nvPr/>
        </p:nvSpPr>
        <p:spPr bwMode="auto">
          <a:xfrm>
            <a:off x="3316807" y="1417904"/>
            <a:ext cx="4917504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700" b="0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진동 및 소음 측정 장비 </a:t>
            </a:r>
            <a:r>
              <a:rPr lang="ko-KR" altLang="en-US" sz="1700" spc="-30" dirty="0" err="1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렌</a:t>
            </a:r>
            <a:r>
              <a:rPr lang="ko-KR" altLang="en-US" sz="1700" spc="-30" dirty="0" err="1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탈</a:t>
            </a:r>
            <a:endParaRPr kumimoji="1" lang="en-US" altLang="ko-KR" sz="1700" b="0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3326904" y="2673169"/>
            <a:ext cx="4197424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Online Monitoring System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3326904" y="3810499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Facilities management System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5" name="Text Box 116"/>
          <p:cNvSpPr txBox="1">
            <a:spLocks noChangeArrowheads="1"/>
          </p:cNvSpPr>
          <p:nvPr/>
        </p:nvSpPr>
        <p:spPr bwMode="auto">
          <a:xfrm>
            <a:off x="3326903" y="4947830"/>
            <a:ext cx="3288935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700" b="1" spc="-30" dirty="0" smtClean="0"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" pitchFamily="34" charset="0"/>
                <a:ea typeface="-2002" pitchFamily="18" charset="-127"/>
                <a:cs typeface="Arial" pitchFamily="34" charset="0"/>
              </a:rPr>
              <a:t>Diagnosis and Education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pic>
        <p:nvPicPr>
          <p:cNvPr id="46" name="Picture 4" descr="C:\Users\editphoto\Desktop\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9949" y="4131180"/>
            <a:ext cx="1870454" cy="19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/>
          <p:cNvSpPr/>
          <p:nvPr/>
        </p:nvSpPr>
        <p:spPr>
          <a:xfrm>
            <a:off x="379062" y="3597849"/>
            <a:ext cx="18362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ko-KR" sz="2050" spc="-30" dirty="0" smtClean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Kozuka Gothic Pr6N H" pitchFamily="34" charset="-128"/>
                <a:ea typeface="Kozuka Gothic Pr6N H" pitchFamily="34" charset="-128"/>
              </a:rPr>
              <a:t>Global Network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ko-KR" sz="8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 </a:t>
            </a:r>
            <a:r>
              <a:rPr lang="en-US" altLang="ko-KR" sz="1400" spc="-30" dirty="0" smtClean="0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5400000" scaled="0"/>
                </a:gradFill>
                <a:latin typeface="Kozuka Gothic Pr6N M" pitchFamily="34" charset="-128"/>
                <a:ea typeface="Kozuka Gothic Pr6N M" pitchFamily="34" charset="-128"/>
              </a:rPr>
              <a:t>Field of business</a:t>
            </a:r>
            <a:endParaRPr lang="ko-KR" altLang="en-US" sz="1400" spc="-30" dirty="0" smtClean="0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atin typeface="Kozuka Gothic Pr6N M" pitchFamily="34" charset="-128"/>
              <a:ea typeface="-2002" pitchFamily="18" charset="-127"/>
            </a:endParaRPr>
          </a:p>
        </p:txBody>
      </p:sp>
      <p:cxnSp>
        <p:nvCxnSpPr>
          <p:cNvPr id="48" name="직선 연결선 78"/>
          <p:cNvCxnSpPr/>
          <p:nvPr/>
        </p:nvCxnSpPr>
        <p:spPr bwMode="auto">
          <a:xfrm rot="5400000" flipH="1" flipV="1">
            <a:off x="971584" y="1556809"/>
            <a:ext cx="1872000" cy="2160000"/>
          </a:xfrm>
          <a:prstGeom prst="bentConnector2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50" name="모서리가 둥근 직사각형 49"/>
          <p:cNvSpPr>
            <a:spLocks/>
          </p:cNvSpPr>
          <p:nvPr/>
        </p:nvSpPr>
        <p:spPr>
          <a:xfrm>
            <a:off x="2699793" y="1455174"/>
            <a:ext cx="5988504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Vibration Transducer &amp; Transmitter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Vibration Analyzer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Portable Diagnostic Instrument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3326904" y="1535839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Vibration and Noise Measurement system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pic>
        <p:nvPicPr>
          <p:cNvPr id="54" name="Picture 4" descr="C:\Users\user\Desktop\Ascent_Logo_on_Computer_Sc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80" y="2673169"/>
            <a:ext cx="743198" cy="7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user\Desktop\신호롤사인물\실사image\customer service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51" y="5017224"/>
            <a:ext cx="992251" cy="6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33" y="2045515"/>
            <a:ext cx="410399" cy="3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0306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0306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Users\user\Downloads\4344898673_2e19aeb2ba_q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76" y="3810499"/>
            <a:ext cx="871154" cy="8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45" y="1629925"/>
            <a:ext cx="310966" cy="41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31" y="1667967"/>
            <a:ext cx="348606" cy="3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 bwMode="auto">
          <a:xfrm>
            <a:off x="707943" y="1230173"/>
            <a:ext cx="1694465" cy="186414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0" rIns="144000" bIns="0" anchor="ctr"/>
          <a:lstStyle/>
          <a:p>
            <a:pPr marL="204879" lvl="0" indent="-204879" latinLnBrk="0">
              <a:lnSpc>
                <a:spcPct val="150000"/>
              </a:lnSpc>
              <a:buClr>
                <a:sysClr val="windowText" lastClr="000000">
                  <a:lumMod val="95000"/>
                  <a:lumOff val="5000"/>
                </a:sysClr>
              </a:buClr>
              <a:defRPr/>
            </a:pP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sym typeface="Wingdings"/>
              </a:rPr>
              <a:t> </a:t>
            </a:r>
            <a:r>
              <a:rPr lang="en-US" altLang="ko-KR" sz="1400" b="1" kern="0" spc="-3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+mj-lt"/>
                <a:ea typeface="-2002" pitchFamily="18" charset="-127"/>
              </a:rPr>
              <a:t>Vibration Systems</a:t>
            </a:r>
            <a:endParaRPr lang="en-US" altLang="ko-KR" sz="1400" b="1" kern="0" spc="-3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latin typeface="+mj-lt"/>
              <a:ea typeface="-2002" pitchFamily="18" charset="-127"/>
            </a:endParaRPr>
          </a:p>
          <a:p>
            <a:pPr marL="204879" marR="0" lvl="0" indent="-20487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95000"/>
                  <a:lumOff val="5000"/>
                </a:sysClr>
              </a:buClr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-3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>
            <a:spLocks/>
          </p:cNvSpPr>
          <p:nvPr/>
        </p:nvSpPr>
        <p:spPr>
          <a:xfrm>
            <a:off x="548729" y="4824767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Product  Supply 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Installation Construction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모서리가 둥근 직사각형 27"/>
          <p:cNvSpPr>
            <a:spLocks/>
          </p:cNvSpPr>
          <p:nvPr/>
        </p:nvSpPr>
        <p:spPr>
          <a:xfrm>
            <a:off x="548729" y="3689119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Measuring</a:t>
            </a:r>
            <a:r>
              <a:rPr kumimoji="0" lang="ko-KR" altLang="en-US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&amp; Control component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Instrument</a:t>
            </a: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1100" kern="0" spc="-3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Control 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Electric Control Panel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모서리가 둥근 직사각형 28"/>
          <p:cNvSpPr>
            <a:spLocks/>
          </p:cNvSpPr>
          <p:nvPr/>
        </p:nvSpPr>
        <p:spPr>
          <a:xfrm>
            <a:off x="548728" y="2596041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PT &amp; PS Panel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Gauge Board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100" b="0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Electric Panel</a:t>
            </a: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2" name="Text Box 116"/>
          <p:cNvSpPr txBox="1">
            <a:spLocks noChangeArrowheads="1"/>
          </p:cNvSpPr>
          <p:nvPr/>
        </p:nvSpPr>
        <p:spPr bwMode="auto">
          <a:xfrm>
            <a:off x="694004" y="2675947"/>
            <a:ext cx="5174139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Electric Panel &amp; Instruments</a:t>
            </a:r>
            <a:endParaRPr kumimoji="1" lang="en-US" altLang="ko-KR" sz="1700" b="1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694005" y="3810498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Control System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sp>
        <p:nvSpPr>
          <p:cNvPr id="50" name="모서리가 둥근 직사각형 49"/>
          <p:cNvSpPr>
            <a:spLocks/>
          </p:cNvSpPr>
          <p:nvPr/>
        </p:nvSpPr>
        <p:spPr>
          <a:xfrm>
            <a:off x="548729" y="1455174"/>
            <a:ext cx="5589257" cy="972000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1100" b="0" i="0" u="none" strike="noStrike" kern="0" cap="none" spc="-30" normalizeH="0" noProof="0" dirty="0">
                <a:ln>
                  <a:noFill/>
                </a:ln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Pressure Gauge</a:t>
            </a:r>
            <a:endParaRPr lang="en-US" altLang="ko-KR" sz="1100" kern="0" spc="-30" noProof="0" dirty="0" smtClean="0"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Temperature Gauge 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Pressure</a:t>
            </a:r>
            <a:r>
              <a:rPr lang="en-US" altLang="ko-KR" sz="1100" kern="0" spc="-30" noProof="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Sensor</a:t>
            </a:r>
          </a:p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100" kern="0" spc="-30" dirty="0" smtClean="0">
                <a:gradFill>
                  <a:gsLst>
                    <a:gs pos="0">
                      <a:sysClr val="windowText" lastClr="000000">
                        <a:lumMod val="85000"/>
                        <a:lumOff val="15000"/>
                      </a:sysClr>
                    </a:gs>
                    <a:gs pos="50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85000"/>
                        <a:lumOff val="15000"/>
                      </a:sysClr>
                    </a:gs>
                  </a:gsLst>
                  <a:lin ang="5400000" scaled="1"/>
                </a:gradFill>
                <a:latin typeface="Arial" pitchFamily="34" charset="0"/>
                <a:ea typeface="맑은 고딕" pitchFamily="50" charset="-127"/>
                <a:cs typeface="Arial" pitchFamily="34" charset="0"/>
              </a:rPr>
              <a:t> Temperature Sensor</a:t>
            </a:r>
            <a:endParaRPr kumimoji="0" lang="en-US" altLang="ko-KR" sz="1100" b="0" i="0" u="none" strike="noStrike" kern="0" cap="none" spc="-30" normalizeH="0" noProof="0" dirty="0" smtClean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latinLnBrk="0">
              <a:lnSpc>
                <a:spcPct val="140000"/>
              </a:lnSpc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51" name="Text Box 116"/>
          <p:cNvSpPr txBox="1">
            <a:spLocks noChangeArrowheads="1"/>
          </p:cNvSpPr>
          <p:nvPr/>
        </p:nvSpPr>
        <p:spPr bwMode="auto">
          <a:xfrm>
            <a:off x="681581" y="1531116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General instrument  Sale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56" y="3810498"/>
            <a:ext cx="934970" cy="77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20" y="1610018"/>
            <a:ext cx="1115640" cy="66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_x316425072" descr="EMB00001a0c21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719918"/>
            <a:ext cx="966904" cy="77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280785920" descr="EMB00001d7019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26" y="4900109"/>
            <a:ext cx="952583" cy="82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3" name="직선 연결선 78"/>
          <p:cNvCxnSpPr/>
          <p:nvPr/>
        </p:nvCxnSpPr>
        <p:spPr bwMode="auto">
          <a:xfrm rot="16200000" flipV="1">
            <a:off x="6444288" y="1673119"/>
            <a:ext cx="1872000" cy="2160000"/>
          </a:xfrm>
          <a:prstGeom prst="bentConnector2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24" name="직사각형 23"/>
          <p:cNvSpPr/>
          <p:nvPr/>
        </p:nvSpPr>
        <p:spPr>
          <a:xfrm>
            <a:off x="6839484" y="3689119"/>
            <a:ext cx="1836204" cy="6056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en-US" altLang="ko-KR" sz="2050" spc="-30" dirty="0" smtClean="0"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50000">
                      <a:schemeClr val="tx1">
                        <a:lumMod val="95000"/>
                        <a:lumOff val="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Kozuka Gothic Pr6N H" pitchFamily="34" charset="-128"/>
                <a:ea typeface="Kozuka Gothic Pr6N H" pitchFamily="34" charset="-128"/>
              </a:rPr>
              <a:t>Global Network</a:t>
            </a:r>
          </a:p>
        </p:txBody>
      </p:sp>
      <p:pic>
        <p:nvPicPr>
          <p:cNvPr id="25" name="Picture 4" descr="C:\Users\editphoto\Desktop\2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6839484" y="4323583"/>
            <a:ext cx="1870454" cy="19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 bwMode="auto">
          <a:xfrm>
            <a:off x="707943" y="1230173"/>
            <a:ext cx="1694465" cy="186414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0" rIns="144000" bIns="0" anchor="ctr"/>
          <a:lstStyle/>
          <a:p>
            <a:pPr marL="204879" lvl="0" indent="-204879" latinLnBrk="0">
              <a:lnSpc>
                <a:spcPct val="150000"/>
              </a:lnSpc>
              <a:buClr>
                <a:sysClr val="windowText" lastClr="000000">
                  <a:lumMod val="95000"/>
                  <a:lumOff val="5000"/>
                </a:sysClr>
              </a:buClr>
              <a:defRPr/>
            </a:pP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sym typeface="Wingdings"/>
              </a:rPr>
              <a:t> </a:t>
            </a:r>
            <a:r>
              <a:rPr lang="en-US" altLang="ko-KR" sz="1400" b="1" kern="0" spc="-3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+mj-lt"/>
                <a:ea typeface="-2002" pitchFamily="18" charset="-127"/>
                <a:sym typeface="Wingdings"/>
              </a:rPr>
              <a:t>Instrument</a:t>
            </a:r>
            <a:r>
              <a:rPr lang="en-US" altLang="ko-KR" sz="1400" b="1" kern="0" spc="-3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+mj-lt"/>
                <a:ea typeface="-2002" pitchFamily="18" charset="-127"/>
              </a:rPr>
              <a:t> Systems</a:t>
            </a:r>
            <a:endParaRPr lang="en-US" altLang="ko-KR" sz="1400" b="1" kern="0" spc="-3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latin typeface="+mj-lt"/>
              <a:ea typeface="-2002" pitchFamily="18" charset="-127"/>
            </a:endParaRPr>
          </a:p>
          <a:p>
            <a:pPr marL="204879" marR="0" lvl="0" indent="-20487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95000"/>
                  <a:lumOff val="5000"/>
                </a:sysClr>
              </a:buClr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-3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30" name="Text Box 116"/>
          <p:cNvSpPr txBox="1">
            <a:spLocks noChangeArrowheads="1"/>
          </p:cNvSpPr>
          <p:nvPr/>
        </p:nvSpPr>
        <p:spPr bwMode="auto">
          <a:xfrm>
            <a:off x="714309" y="4941168"/>
            <a:ext cx="5133528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0" rIns="0" bIns="5400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700" b="1" i="0" u="none" strike="noStrike" kern="120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50000">
                      <a:schemeClr val="accent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-2002" pitchFamily="18" charset="-127"/>
                <a:cs typeface="Arial" pitchFamily="34" charset="0"/>
              </a:rPr>
              <a:t>Installation</a:t>
            </a:r>
            <a:endParaRPr kumimoji="1" lang="en-US" altLang="ko-KR" sz="1700" b="1" i="0" u="none" strike="noStrike" kern="120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-2002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Achievements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683568" y="1361967"/>
            <a:ext cx="1694465" cy="186414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0" rIns="144000" bIns="0" anchor="ctr"/>
          <a:lstStyle/>
          <a:p>
            <a:pPr marL="204879" lvl="0" indent="-204879" latinLnBrk="0">
              <a:lnSpc>
                <a:spcPct val="150000"/>
              </a:lnSpc>
              <a:buClr>
                <a:sysClr val="windowText" lastClr="000000">
                  <a:lumMod val="95000"/>
                  <a:lumOff val="5000"/>
                </a:sysClr>
              </a:buClr>
              <a:defRPr/>
            </a:pP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sym typeface="Wingdings"/>
              </a:rPr>
              <a:t></a:t>
            </a: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+mj-lt"/>
                <a:ea typeface="-2002" pitchFamily="18" charset="-127"/>
                <a:sym typeface="Wingdings"/>
              </a:rPr>
              <a:t>Vibration</a:t>
            </a:r>
            <a:r>
              <a:rPr kumimoji="0" lang="en-US" altLang="ko-KR" sz="1400" b="1" i="0" u="none" strike="noStrike" kern="0" cap="none" spc="-30" normalizeH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+mj-lt"/>
                <a:ea typeface="-2002" pitchFamily="18" charset="-127"/>
                <a:sym typeface="Wingdings"/>
              </a:rPr>
              <a:t> Performance Outcome-Diagnostic Expertise</a:t>
            </a:r>
            <a:endParaRPr lang="en-US" altLang="ko-KR" sz="1400" b="1" kern="0" spc="-3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latin typeface="+mj-lt"/>
              <a:ea typeface="-2002" pitchFamily="18" charset="-127"/>
            </a:endParaRPr>
          </a:p>
          <a:p>
            <a:pPr marL="204879" marR="0" lvl="0" indent="-20487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95000"/>
                  <a:lumOff val="5000"/>
                </a:sysClr>
              </a:buClr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-3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81902"/>
              </p:ext>
            </p:extLst>
          </p:nvPr>
        </p:nvGraphicFramePr>
        <p:xfrm>
          <a:off x="827584" y="1475610"/>
          <a:ext cx="7704856" cy="5052695"/>
        </p:xfrm>
        <a:graphic>
          <a:graphicData uri="http://schemas.openxmlformats.org/drawingml/2006/table">
            <a:tbl>
              <a:tblPr/>
              <a:tblGrid>
                <a:gridCol w="1296144"/>
                <a:gridCol w="3744416"/>
                <a:gridCol w="2664296"/>
              </a:tblGrid>
              <a:tr h="219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Year</a:t>
                      </a:r>
                      <a:endParaRPr kumimoji="0" 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Project</a:t>
                      </a:r>
                      <a:endParaRPr kumimoji="0" 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굴림" pitchFamily="50" charset="-127"/>
                        </a:rPr>
                        <a:t>Company name</a:t>
                      </a:r>
                      <a:endParaRPr kumimoji="0" 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굴림" pitchFamily="50" charset="-127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438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2005.07.~11.(5 Month)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Equipment of pump station  and Structure Vibration reduction research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The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korea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water resources development corporation 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3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2006. 09.14~15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Angeko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Noise of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Equipmnet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and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SOLVAY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Onsan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plant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3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2007. 1.19~25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Equipment diagnosis of A-GB101 Air-Turbo Compressor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Samsung Fine chemicals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Co.,Ltd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3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2007.4.8~5.8</a:t>
                      </a: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Rotordynamics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Analysis for 5,000kW LP Compressor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Samsung Fine chemicals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Co.,Ltd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3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2007. 8.7.~9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#2 cogeneration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Steam Turbine equipment 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Samsung Fine chemicals 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Co.,Ltd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3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2007.12.15.~16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R1301-B Agitator vibration diagnosis and  report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KP Chemical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19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2008. 8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Reed Frequency calculation of  pedestal-type sump pump 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Wilo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pump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55834" marR="5583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2008.3.13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Blower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poscon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2008.4.3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SO2 BLOWER vibration diagnosis 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LS-Nikko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2008.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8.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Pedestal-type sump pump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Reed Frequency calculation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Wilo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pump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2009.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pump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Reed Frequency service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Chungwoo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Hydro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2010.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79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pump noise and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Wilo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pump</a:t>
                      </a:r>
                      <a:endParaRPr kumimoji="0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2010.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10.1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Dryer Internal Gear Box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Hankuk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paper Mfg.co., Ltd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2013.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7.29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Recycle Blower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Psoco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2013.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9.25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Cold water making installation </a:t>
                      </a:r>
                      <a:r>
                        <a:rPr kumimoji="0" 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noise and vibration Diagnosis</a:t>
                      </a: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Namji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air-</a:t>
                      </a: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conditioning.co.,Ltd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2013. 11.11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A heat exchanger vibration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Solvay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2014.08.04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Air Compressor Fault Vibration Diagnosis</a:t>
                      </a: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TONGSUH Petrochemical Co., LTD  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2014.12.29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Vertical Pump Facility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Dangjin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Combined Cycle Power Plant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  <a:tr h="24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2015.03.23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Turbo Blower Facility Diagnosis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Kolonindustries</a:t>
                      </a:r>
                      <a:endParaRPr kumimoji="0" 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37722" marR="3772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0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97385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SALES REPORT 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683567" y="1154789"/>
            <a:ext cx="1694465" cy="186414"/>
          </a:xfrm>
          <a:prstGeom prst="rect">
            <a:avLst/>
          </a:prstGeom>
          <a:noFill/>
          <a:ln w="3175" cmpd="sng">
            <a:noFill/>
          </a:ln>
        </p:spPr>
        <p:txBody>
          <a:bodyPr wrap="none" lIns="0" tIns="0" rIns="144000" bIns="0" anchor="ctr"/>
          <a:lstStyle/>
          <a:p>
            <a:pPr marL="204879" lvl="0" indent="-204879" latinLnBrk="0">
              <a:lnSpc>
                <a:spcPct val="150000"/>
              </a:lnSpc>
              <a:buClr>
                <a:sysClr val="windowText" lastClr="000000">
                  <a:lumMod val="95000"/>
                  <a:lumOff val="5000"/>
                </a:sysClr>
              </a:buClr>
              <a:defRPr/>
            </a:pP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-2002" pitchFamily="18" charset="-127"/>
                <a:ea typeface="-2002" pitchFamily="18" charset="-127"/>
                <a:sym typeface="Wingdings"/>
              </a:rPr>
              <a:t> </a:t>
            </a:r>
            <a:r>
              <a:rPr kumimoji="0" lang="en-US" altLang="ko-KR" sz="1400" b="1" i="0" u="none" strike="noStrike" kern="0" cap="none" spc="-3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ffectLst/>
                <a:uLnTx/>
                <a:uFillTx/>
                <a:latin typeface="+mj-lt"/>
                <a:ea typeface="-2002" pitchFamily="18" charset="-127"/>
                <a:sym typeface="Wingdings"/>
              </a:rPr>
              <a:t>GROSS SALE</a:t>
            </a:r>
            <a:endParaRPr lang="en-US" altLang="ko-KR" sz="1400" b="1" kern="0" spc="-3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latin typeface="+mj-lt"/>
              <a:ea typeface="-2002" pitchFamily="18" charset="-127"/>
            </a:endParaRPr>
          </a:p>
          <a:p>
            <a:pPr marL="204879" marR="0" lvl="0" indent="-204879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>
                  <a:lumMod val="95000"/>
                  <a:lumOff val="5000"/>
                </a:sysClr>
              </a:buClr>
              <a:buSzTx/>
              <a:buFontTx/>
              <a:buNone/>
              <a:tabLst/>
              <a:defRPr/>
            </a:pPr>
            <a:endParaRPr kumimoji="0" lang="ko-KR" altLang="en-US" sz="1400" b="1" i="0" u="none" strike="noStrike" kern="0" cap="none" spc="-30" normalizeH="0" baseline="0" noProof="0" dirty="0" smtClean="0">
              <a:ln>
                <a:noFill/>
              </a:ln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ffectLst/>
              <a:uLnTx/>
              <a:uFillTx/>
              <a:latin typeface="-2002" pitchFamily="18" charset="-127"/>
              <a:ea typeface="-2002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69052"/>
              </p:ext>
            </p:extLst>
          </p:nvPr>
        </p:nvGraphicFramePr>
        <p:xfrm>
          <a:off x="5364088" y="2780928"/>
          <a:ext cx="3096344" cy="2016229"/>
        </p:xfrm>
        <a:graphic>
          <a:graphicData uri="http://schemas.openxmlformats.org/drawingml/2006/table">
            <a:tbl>
              <a:tblPr/>
              <a:tblGrid>
                <a:gridCol w="1100018"/>
                <a:gridCol w="1996326"/>
              </a:tblGrid>
              <a:tr h="399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Sale (USD)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99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돋움체"/>
                        </a:rPr>
                        <a:t>1,072,203.96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돋움체"/>
                        </a:rPr>
                        <a:t>2,437,853.70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돋움체"/>
                        </a:rPr>
                        <a:t>1,362,306.37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돋움체"/>
                        </a:rPr>
                        <a:t>2,014,629.95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584700" cy="318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6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모서리가 둥근 직사각형 34"/>
          <p:cNvSpPr>
            <a:spLocks/>
          </p:cNvSpPr>
          <p:nvPr/>
        </p:nvSpPr>
        <p:spPr>
          <a:xfrm>
            <a:off x="4189666" y="1694571"/>
            <a:ext cx="4009315" cy="4588618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모서리가 둥근 직사각형 14"/>
          <p:cNvSpPr>
            <a:spLocks/>
          </p:cNvSpPr>
          <p:nvPr/>
        </p:nvSpPr>
        <p:spPr>
          <a:xfrm>
            <a:off x="611560" y="1700808"/>
            <a:ext cx="3447207" cy="4582381"/>
          </a:xfrm>
          <a:prstGeom prst="roundRect">
            <a:avLst>
              <a:gd name="adj" fmla="val 5200"/>
            </a:avLst>
          </a:prstGeom>
          <a:solidFill>
            <a:schemeClr val="bg1"/>
          </a:solidFill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162000" tIns="367200" bIns="36000" numCol="2"/>
          <a:lstStyle/>
          <a:p>
            <a:pPr marL="0" marR="0" lvl="0" indent="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ko-KR" altLang="en-US" sz="1100" b="0" i="0" u="none" strike="noStrike" kern="0" cap="none" spc="-30" normalizeH="0" noProof="0" dirty="0">
              <a:ln>
                <a:noFill/>
              </a:ln>
              <a:gradFill>
                <a:gsLst>
                  <a:gs pos="0">
                    <a:sysClr val="windowText" lastClr="000000">
                      <a:lumMod val="85000"/>
                      <a:lumOff val="15000"/>
                    </a:sysClr>
                  </a:gs>
                  <a:gs pos="50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85000"/>
                      <a:lumOff val="1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7" name="Picture 3" descr="C:\Users\user\Desktop\회사직인\신호이앤티(국문,blue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1" y="216345"/>
            <a:ext cx="1728192" cy="3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89061" y="551666"/>
            <a:ext cx="8603419" cy="6117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89061" y="551666"/>
            <a:ext cx="17281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084888" y="693738"/>
            <a:ext cx="2590800" cy="2746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Certificate</a:t>
            </a:r>
            <a:endParaRPr lang="ko-KR" altLang="en-US" sz="12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844824"/>
            <a:ext cx="38430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 </a:t>
            </a:r>
            <a:r>
              <a:rPr lang="en-US" altLang="ko-KR" sz="800" dirty="0"/>
              <a:t>Number</a:t>
            </a:r>
            <a:r>
              <a:rPr lang="ko-KR" altLang="en-US" sz="800" dirty="0"/>
              <a:t>                   </a:t>
            </a:r>
            <a:r>
              <a:rPr lang="en-US" altLang="ko-KR" sz="800" dirty="0"/>
              <a:t>: </a:t>
            </a:r>
            <a:r>
              <a:rPr lang="ko-KR" altLang="en-US" sz="800" dirty="0"/>
              <a:t> </a:t>
            </a:r>
            <a:r>
              <a:rPr lang="en-US" altLang="ko-KR" sz="800" dirty="0"/>
              <a:t>2014154571</a:t>
            </a:r>
          </a:p>
          <a:p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      Certificate </a:t>
            </a:r>
            <a:r>
              <a:rPr lang="en-US" altLang="ko-KR" sz="1600" dirty="0"/>
              <a:t>for its </a:t>
            </a:r>
            <a:r>
              <a:rPr lang="en-US" altLang="ko-KR" sz="1600" dirty="0" smtClean="0"/>
              <a:t>dedicated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</a:t>
            </a:r>
            <a:r>
              <a:rPr lang="en-US" altLang="ko-KR" sz="1600" dirty="0"/>
              <a:t>R&amp;D </a:t>
            </a:r>
            <a:r>
              <a:rPr lang="en-US" altLang="ko-KR" sz="1600" dirty="0" smtClean="0"/>
              <a:t>department</a:t>
            </a:r>
          </a:p>
          <a:p>
            <a:endParaRPr lang="en-US" altLang="ko-KR" sz="1600" dirty="0" smtClean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 smtClean="0"/>
              <a:t>Dedicated R&amp;D Department : R&amp;D Team</a:t>
            </a:r>
          </a:p>
          <a:p>
            <a:r>
              <a:rPr lang="en-US" altLang="ko-KR" sz="1200" dirty="0" smtClean="0"/>
              <a:t>          (Company :SHINHO E&amp;T Co., LTD)</a:t>
            </a:r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 smtClean="0"/>
              <a:t>Location : Room 306, 8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Hwahap-ro</a:t>
            </a:r>
            <a:r>
              <a:rPr lang="en-US" altLang="ko-KR" sz="1200" dirty="0"/>
              <a:t> 102beon-gil, </a:t>
            </a:r>
            <a:r>
              <a:rPr lang="en-US" altLang="ko-KR" sz="1200" dirty="0" smtClean="0"/>
              <a:t>                                                           Nam-</a:t>
            </a:r>
            <a:r>
              <a:rPr lang="en-US" altLang="ko-KR" sz="1200" dirty="0" err="1" smtClean="0"/>
              <a:t>gu</a:t>
            </a:r>
            <a:r>
              <a:rPr lang="en-US" altLang="ko-KR" sz="1200" dirty="0" smtClean="0"/>
              <a:t>, Ulsan</a:t>
            </a:r>
            <a:r>
              <a:rPr lang="en-US" altLang="ko-KR" sz="1200" dirty="0"/>
              <a:t>, </a:t>
            </a:r>
            <a:r>
              <a:rPr lang="en-US" altLang="ko-KR" sz="1200" dirty="0" smtClean="0"/>
              <a:t>Korea</a:t>
            </a:r>
          </a:p>
          <a:p>
            <a:r>
              <a:rPr lang="en-US" altLang="ko-KR" sz="1200" dirty="0" smtClean="0"/>
              <a:t> </a:t>
            </a:r>
            <a:endParaRPr lang="en-US" altLang="ko-KR" sz="1200" dirty="0"/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sz="1200" dirty="0"/>
              <a:t>Registration </a:t>
            </a:r>
            <a:r>
              <a:rPr lang="en-US" altLang="ko-KR" sz="1200" dirty="0" smtClean="0"/>
              <a:t>Date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 2014.10.24</a:t>
            </a:r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/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/>
          </a:p>
          <a:p>
            <a:endParaRPr lang="en-US" altLang="ko-KR" sz="1200" dirty="0"/>
          </a:p>
          <a:p>
            <a:pPr marL="285750" indent="-285750">
              <a:buFont typeface="Wingdings" pitchFamily="2" charset="2"/>
              <a:buChar char="u"/>
            </a:pPr>
            <a:endParaRPr lang="en-US" altLang="ko-KR" sz="1200" dirty="0" smtClean="0"/>
          </a:p>
          <a:p>
            <a:r>
              <a:rPr lang="en-US" altLang="ko-KR" sz="1200" dirty="0" smtClean="0"/>
              <a:t>                           2014. 10. 29</a:t>
            </a:r>
          </a:p>
          <a:p>
            <a:r>
              <a:rPr lang="en-US" altLang="ko-KR" sz="1200" dirty="0" smtClean="0"/>
              <a:t>          Korea Industrial Technology Association         </a:t>
            </a:r>
            <a:br>
              <a:rPr lang="en-US" altLang="ko-KR" sz="1200" dirty="0" smtClean="0"/>
            </a:br>
            <a:endParaRPr lang="en-US" altLang="ko-KR" sz="1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1" y="1975494"/>
            <a:ext cx="3288384" cy="403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851" y="986094"/>
            <a:ext cx="24743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4879" lvl="0" indent="-204879" latinLnBrk="0">
              <a:lnSpc>
                <a:spcPct val="150000"/>
              </a:lnSpc>
              <a:buClr>
                <a:sysClr val="windowText" lastClr="000000">
                  <a:lumMod val="95000"/>
                  <a:lumOff val="5000"/>
                </a:sysClr>
              </a:buClr>
              <a:defRPr/>
            </a:pPr>
            <a:r>
              <a:rPr lang="en-US" altLang="ko-KR" sz="1400" b="1" kern="0" spc="-30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latin typeface="-2002" pitchFamily="18" charset="-127"/>
                <a:ea typeface="-2002" pitchFamily="18" charset="-127"/>
                <a:sym typeface="Wingdings"/>
              </a:rPr>
              <a:t> </a:t>
            </a:r>
            <a:r>
              <a:rPr lang="en-US" altLang="ko-KR" sz="1400" b="1" kern="0" spc="-30" dirty="0" smtClean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2700000" scaled="1"/>
                </a:gradFill>
                <a:ea typeface="-2002" pitchFamily="18" charset="-127"/>
              </a:rPr>
              <a:t>Research &amp; Development</a:t>
            </a:r>
            <a:endParaRPr lang="en-US" altLang="ko-KR" sz="1400" b="1" kern="0" spc="-30" dirty="0">
              <a:gradFill>
                <a:gsLst>
                  <a:gs pos="0">
                    <a:schemeClr val="tx1"/>
                  </a:gs>
                  <a:gs pos="50000">
                    <a:schemeClr val="tx1"/>
                  </a:gs>
                  <a:gs pos="100000">
                    <a:schemeClr val="tx1"/>
                  </a:gs>
                </a:gsLst>
                <a:lin ang="2700000" scaled="1"/>
              </a:gradFill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67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827</Words>
  <Application>Microsoft Office PowerPoint</Application>
  <PresentationFormat>화면 슬라이드 쇼(4:3)</PresentationFormat>
  <Paragraphs>236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177</cp:revision>
  <cp:lastPrinted>2015-02-27T00:09:51Z</cp:lastPrinted>
  <dcterms:created xsi:type="dcterms:W3CDTF">2015-01-30T03:28:35Z</dcterms:created>
  <dcterms:modified xsi:type="dcterms:W3CDTF">2015-10-16T10:11:49Z</dcterms:modified>
</cp:coreProperties>
</file>